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1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6" r:id="rId18"/>
    <p:sldId id="286" r:id="rId19"/>
    <p:sldId id="274" r:id="rId20"/>
    <p:sldId id="275" r:id="rId21"/>
    <p:sldId id="271" r:id="rId22"/>
    <p:sldId id="272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4" r:id="rId31"/>
    <p:sldId id="285" r:id="rId32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71720"/>
    <a:srgbClr val="182A42"/>
    <a:srgbClr val="1A1A20"/>
    <a:srgbClr val="FF8000"/>
    <a:srgbClr val="E4312C"/>
    <a:srgbClr val="0092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7" autoAdjust="0"/>
    <p:restoredTop sz="78771" autoAdjust="0"/>
  </p:normalViewPr>
  <p:slideViewPr>
    <p:cSldViewPr snapToGrid="0" showGuides="1">
      <p:cViewPr varScale="1">
        <p:scale>
          <a:sx n="76" d="100"/>
          <a:sy n="76" d="100"/>
        </p:scale>
        <p:origin x="192" y="100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691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0" d="100"/>
          <a:sy n="80" d="100"/>
        </p:scale>
        <p:origin x="1998" y="96"/>
      </p:cViewPr>
      <p:guideLst>
        <p:guide orient="horz" pos="2880"/>
        <p:guide pos="2160"/>
      </p:guideLst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tags" Target="tags/tag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3FC99-108D-4695-8AF1-2D7D2FAECB94}" type="datetimeFigureOut">
              <a:rPr lang="en-US" smtClean="0"/>
              <a:pPr/>
              <a:t>2/1/16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3632F-4A90-4A2D-9731-9ADAF86519F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7967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A9597-787D-4A4E-A08C-2F4F459F2753}" type="datetimeFigureOut">
              <a:rPr lang="en-US" smtClean="0"/>
              <a:pPr/>
              <a:t>2/1/16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7915E-8BAF-4DB5-8BE1-35DD7C1B4FF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584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7915E-8BAF-4DB5-8BE1-35DD7C1B4FFD}" type="slidenum">
              <a:rPr lang="en-GB" smtClean="0"/>
              <a:pPr/>
              <a:t>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988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7915E-8BAF-4DB5-8BE1-35DD7C1B4FFD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201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82700"/>
            <a:ext cx="6854588" cy="1291444"/>
          </a:xfrm>
        </p:spPr>
        <p:txBody>
          <a:bodyPr/>
          <a:lstStyle>
            <a:lvl1pPr marL="8890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659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1" y="1282700"/>
            <a:ext cx="4572002" cy="38607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1997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132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285875"/>
            <a:ext cx="4572000" cy="38607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285875"/>
            <a:ext cx="4572000" cy="38607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69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282698"/>
            <a:ext cx="4571998" cy="2565402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1282699"/>
            <a:ext cx="4572003" cy="25654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-2" y="3848100"/>
            <a:ext cx="4572002" cy="129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2" y="3848101"/>
            <a:ext cx="4571998" cy="1295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1788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3/4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284413" y="1282700"/>
            <a:ext cx="6859589" cy="38607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" y="1282700"/>
            <a:ext cx="2284410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228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Wide"/>
          <p:cNvSpPr>
            <a:spLocks noGrp="1"/>
          </p:cNvSpPr>
          <p:nvPr>
            <p:ph type="pic" sz="quarter" idx="10"/>
          </p:nvPr>
        </p:nvSpPr>
        <p:spPr>
          <a:xfrm>
            <a:off x="2" y="1282700"/>
            <a:ext cx="9144001" cy="3872006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7665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0291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Picture B1"/>
          <p:cNvSpPr>
            <a:spLocks noGrp="1"/>
          </p:cNvSpPr>
          <p:nvPr>
            <p:ph type="pic" sz="quarter" idx="12"/>
          </p:nvPr>
        </p:nvSpPr>
        <p:spPr>
          <a:xfrm>
            <a:off x="4584700" y="12954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7" name="Picture C1"/>
          <p:cNvSpPr>
            <a:spLocks noGrp="1"/>
          </p:cNvSpPr>
          <p:nvPr>
            <p:ph type="pic" sz="quarter" idx="13"/>
          </p:nvPr>
        </p:nvSpPr>
        <p:spPr>
          <a:xfrm>
            <a:off x="4584700" y="25908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8" name="Picture D1"/>
          <p:cNvSpPr>
            <a:spLocks noGrp="1"/>
          </p:cNvSpPr>
          <p:nvPr>
            <p:ph type="pic" sz="quarter" idx="14"/>
          </p:nvPr>
        </p:nvSpPr>
        <p:spPr>
          <a:xfrm>
            <a:off x="4584700" y="38735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07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282700"/>
            <a:ext cx="4570291" cy="3627438"/>
          </a:xfrm>
        </p:spPr>
        <p:txBody>
          <a:bodyPr/>
          <a:lstStyle>
            <a:lvl1pPr marL="88898" marR="0" indent="-88898" algn="l" defTabSz="914355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lvl1pPr>
          </a:lstStyle>
          <a:p>
            <a:r>
              <a:rPr lang="en-US" altLang="en-US" dirty="0" smtClean="0"/>
              <a:t>Work @ </a:t>
            </a:r>
            <a:r>
              <a:rPr lang="en-US" altLang="en-US" dirty="0" err="1" smtClean="0"/>
              <a:t>Schuberg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Philis</a:t>
            </a:r>
            <a:r>
              <a:rPr lang="en-US" altLang="en-US" dirty="0" smtClean="0"/>
              <a:t> since .. Years</a:t>
            </a:r>
            <a:br>
              <a:rPr lang="en-US" altLang="en-US" dirty="0" smtClean="0"/>
            </a:br>
            <a:r>
              <a:rPr lang="en-US" altLang="en-US" dirty="0" smtClean="0"/>
              <a:t>Relevant experience</a:t>
            </a:r>
            <a:br>
              <a:rPr lang="en-US" altLang="en-US" dirty="0" smtClean="0"/>
            </a:br>
            <a:r>
              <a:rPr lang="en-US" altLang="en-US" dirty="0" smtClean="0"/>
              <a:t>Hobby</a:t>
            </a:r>
            <a:br>
              <a:rPr lang="en-US" altLang="en-US" dirty="0" smtClean="0"/>
            </a:br>
            <a:r>
              <a:rPr lang="en-US" altLang="en-US" dirty="0" smtClean="0"/>
              <a:t>Contact info</a:t>
            </a:r>
            <a:br>
              <a:rPr lang="en-US" altLang="en-US" dirty="0" smtClean="0"/>
            </a:br>
            <a:r>
              <a:rPr lang="en-US" altLang="en-US" dirty="0" smtClean="0"/>
              <a:t>…</a:t>
            </a:r>
          </a:p>
        </p:txBody>
      </p:sp>
      <p:sp>
        <p:nvSpPr>
          <p:cNvPr id="5" name="Picture B1"/>
          <p:cNvSpPr>
            <a:spLocks noGrp="1"/>
          </p:cNvSpPr>
          <p:nvPr>
            <p:ph type="pic" sz="quarter" idx="12"/>
          </p:nvPr>
        </p:nvSpPr>
        <p:spPr>
          <a:xfrm>
            <a:off x="4584700" y="12954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7" name="Picture C1"/>
          <p:cNvSpPr>
            <a:spLocks noGrp="1"/>
          </p:cNvSpPr>
          <p:nvPr>
            <p:ph type="pic" sz="quarter" idx="13"/>
          </p:nvPr>
        </p:nvSpPr>
        <p:spPr>
          <a:xfrm>
            <a:off x="4584700" y="25908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8" name="Picture D1"/>
          <p:cNvSpPr>
            <a:spLocks noGrp="1"/>
          </p:cNvSpPr>
          <p:nvPr>
            <p:ph type="pic" sz="quarter" idx="14"/>
          </p:nvPr>
        </p:nvSpPr>
        <p:spPr>
          <a:xfrm>
            <a:off x="4584700" y="3873500"/>
            <a:ext cx="4572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About me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788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A1"/>
          <p:cNvSpPr>
            <a:spLocks noGrp="1"/>
          </p:cNvSpPr>
          <p:nvPr>
            <p:ph type="pic" sz="quarter" idx="10"/>
          </p:nvPr>
        </p:nvSpPr>
        <p:spPr>
          <a:xfrm>
            <a:off x="12700" y="38608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2" y="1282700"/>
            <a:ext cx="6857998" cy="2565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Picture B1"/>
          <p:cNvSpPr>
            <a:spLocks noGrp="1"/>
          </p:cNvSpPr>
          <p:nvPr>
            <p:ph type="pic" sz="quarter" idx="12"/>
          </p:nvPr>
        </p:nvSpPr>
        <p:spPr>
          <a:xfrm>
            <a:off x="2298700" y="38608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7" name="Picture C1"/>
          <p:cNvSpPr>
            <a:spLocks noGrp="1"/>
          </p:cNvSpPr>
          <p:nvPr>
            <p:ph type="pic" sz="quarter" idx="13"/>
          </p:nvPr>
        </p:nvSpPr>
        <p:spPr>
          <a:xfrm>
            <a:off x="4584700" y="38608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8" name="Picture D1"/>
          <p:cNvSpPr>
            <a:spLocks noGrp="1"/>
          </p:cNvSpPr>
          <p:nvPr>
            <p:ph type="pic" sz="quarter" idx="14"/>
          </p:nvPr>
        </p:nvSpPr>
        <p:spPr>
          <a:xfrm>
            <a:off x="6870700" y="38608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69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ile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3"/>
          <p:cNvSpPr>
            <a:spLocks noGrp="1"/>
          </p:cNvSpPr>
          <p:nvPr>
            <p:ph sz="quarter" idx="14"/>
          </p:nvPr>
        </p:nvSpPr>
        <p:spPr>
          <a:xfrm>
            <a:off x="0" y="2571750"/>
            <a:ext cx="9144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8" name="Picture A1"/>
          <p:cNvSpPr>
            <a:spLocks noGrp="1"/>
          </p:cNvSpPr>
          <p:nvPr>
            <p:ph type="pic" sz="quarter" idx="10"/>
          </p:nvPr>
        </p:nvSpPr>
        <p:spPr>
          <a:xfrm>
            <a:off x="12700" y="12700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9" name="Picture B1"/>
          <p:cNvSpPr>
            <a:spLocks noGrp="1"/>
          </p:cNvSpPr>
          <p:nvPr>
            <p:ph type="pic" sz="quarter" idx="12"/>
          </p:nvPr>
        </p:nvSpPr>
        <p:spPr>
          <a:xfrm>
            <a:off x="2298700" y="12700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0" name="Picture C1"/>
          <p:cNvSpPr>
            <a:spLocks noGrp="1"/>
          </p:cNvSpPr>
          <p:nvPr>
            <p:ph type="pic" sz="quarter" idx="13"/>
          </p:nvPr>
        </p:nvSpPr>
        <p:spPr>
          <a:xfrm>
            <a:off x="4584700" y="1270000"/>
            <a:ext cx="2286000" cy="1285875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11" name="Picture D1"/>
          <p:cNvSpPr>
            <a:spLocks noGrp="1"/>
          </p:cNvSpPr>
          <p:nvPr>
            <p:ph type="pic" sz="quarter" idx="15"/>
          </p:nvPr>
        </p:nvSpPr>
        <p:spPr>
          <a:xfrm>
            <a:off x="6858000" y="1270000"/>
            <a:ext cx="2286000" cy="1306606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76566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00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-6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8" name="Agenda item"/>
          <p:cNvSpPr>
            <a:spLocks noGrp="1"/>
          </p:cNvSpPr>
          <p:nvPr>
            <p:ph type="body" sz="quarter" idx="10" hasCustomPrompt="1"/>
          </p:nvPr>
        </p:nvSpPr>
        <p:spPr>
          <a:xfrm>
            <a:off x="2890838" y="154305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12" name="Time"/>
          <p:cNvSpPr>
            <a:spLocks noGrp="1"/>
          </p:cNvSpPr>
          <p:nvPr>
            <p:ph type="body" sz="quarter" idx="14" hasCustomPrompt="1"/>
          </p:nvPr>
        </p:nvSpPr>
        <p:spPr>
          <a:xfrm>
            <a:off x="182051" y="154305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0" name="Agenda item"/>
          <p:cNvSpPr>
            <a:spLocks noGrp="1"/>
          </p:cNvSpPr>
          <p:nvPr>
            <p:ph type="body" sz="quarter" idx="15" hasCustomPrompt="1"/>
          </p:nvPr>
        </p:nvSpPr>
        <p:spPr>
          <a:xfrm>
            <a:off x="2890838" y="210773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1" name="Time"/>
          <p:cNvSpPr>
            <a:spLocks noGrp="1"/>
          </p:cNvSpPr>
          <p:nvPr>
            <p:ph type="body" sz="quarter" idx="16" hasCustomPrompt="1"/>
          </p:nvPr>
        </p:nvSpPr>
        <p:spPr>
          <a:xfrm>
            <a:off x="182051" y="210773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2" name="Agenda item"/>
          <p:cNvSpPr>
            <a:spLocks noGrp="1"/>
          </p:cNvSpPr>
          <p:nvPr>
            <p:ph type="body" sz="quarter" idx="17" hasCustomPrompt="1"/>
          </p:nvPr>
        </p:nvSpPr>
        <p:spPr>
          <a:xfrm>
            <a:off x="2890838" y="267241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3" name="Time"/>
          <p:cNvSpPr>
            <a:spLocks noGrp="1"/>
          </p:cNvSpPr>
          <p:nvPr>
            <p:ph type="body" sz="quarter" idx="18" hasCustomPrompt="1"/>
          </p:nvPr>
        </p:nvSpPr>
        <p:spPr>
          <a:xfrm>
            <a:off x="182051" y="267241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4" name="Agenda item"/>
          <p:cNvSpPr>
            <a:spLocks noGrp="1"/>
          </p:cNvSpPr>
          <p:nvPr>
            <p:ph type="body" sz="quarter" idx="19" hasCustomPrompt="1"/>
          </p:nvPr>
        </p:nvSpPr>
        <p:spPr>
          <a:xfrm>
            <a:off x="2890838" y="323709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5" name="Time"/>
          <p:cNvSpPr>
            <a:spLocks noGrp="1"/>
          </p:cNvSpPr>
          <p:nvPr>
            <p:ph type="body" sz="quarter" idx="20" hasCustomPrompt="1"/>
          </p:nvPr>
        </p:nvSpPr>
        <p:spPr>
          <a:xfrm>
            <a:off x="182051" y="323709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6" name="Agenda item"/>
          <p:cNvSpPr>
            <a:spLocks noGrp="1"/>
          </p:cNvSpPr>
          <p:nvPr>
            <p:ph type="body" sz="quarter" idx="21" hasCustomPrompt="1"/>
          </p:nvPr>
        </p:nvSpPr>
        <p:spPr>
          <a:xfrm>
            <a:off x="2890838" y="380177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7" name="Time"/>
          <p:cNvSpPr>
            <a:spLocks noGrp="1"/>
          </p:cNvSpPr>
          <p:nvPr>
            <p:ph type="body" sz="quarter" idx="22" hasCustomPrompt="1"/>
          </p:nvPr>
        </p:nvSpPr>
        <p:spPr>
          <a:xfrm>
            <a:off x="182051" y="380177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8" name="Agenda item"/>
          <p:cNvSpPr>
            <a:spLocks noGrp="1"/>
          </p:cNvSpPr>
          <p:nvPr>
            <p:ph type="body" sz="quarter" idx="23" hasCustomPrompt="1"/>
          </p:nvPr>
        </p:nvSpPr>
        <p:spPr>
          <a:xfrm>
            <a:off x="2890838" y="4366450"/>
            <a:ext cx="3048000" cy="396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9" name="Time"/>
          <p:cNvSpPr>
            <a:spLocks noGrp="1"/>
          </p:cNvSpPr>
          <p:nvPr>
            <p:ph type="body" sz="quarter" idx="24" hasCustomPrompt="1"/>
          </p:nvPr>
        </p:nvSpPr>
        <p:spPr>
          <a:xfrm>
            <a:off x="182051" y="4366450"/>
            <a:ext cx="2462826" cy="396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81926723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ExtraGridlines"/>
          <p:cNvGrpSpPr/>
          <p:nvPr userDrawn="1"/>
        </p:nvGrpSpPr>
        <p:grpSpPr>
          <a:xfrm>
            <a:off x="2282097" y="1275606"/>
            <a:ext cx="5741199" cy="3168352"/>
            <a:chOff x="2282097" y="1275606"/>
            <a:chExt cx="5741199" cy="3168352"/>
          </a:xfrm>
        </p:grpSpPr>
        <p:grpSp>
          <p:nvGrpSpPr>
            <p:cNvPr id="22" name="Group 21"/>
            <p:cNvGrpSpPr/>
            <p:nvPr userDrawn="1"/>
          </p:nvGrpSpPr>
          <p:grpSpPr>
            <a:xfrm>
              <a:off x="3482255" y="1275606"/>
              <a:ext cx="4536504" cy="3168352"/>
              <a:chOff x="3491880" y="1275606"/>
              <a:chExt cx="4536504" cy="2576206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8028384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24128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91880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 userDrawn="1"/>
          </p:nvGrpSpPr>
          <p:grpSpPr>
            <a:xfrm>
              <a:off x="2282097" y="1923678"/>
              <a:ext cx="5741199" cy="2520280"/>
              <a:chOff x="2301347" y="1923678"/>
              <a:chExt cx="5741199" cy="2520280"/>
            </a:xfrm>
          </p:grpSpPr>
          <p:cxnSp>
            <p:nvCxnSpPr>
              <p:cNvPr id="24" name="Straight Connector 23"/>
              <p:cNvCxnSpPr/>
              <p:nvPr userDrawn="1"/>
            </p:nvCxnSpPr>
            <p:spPr>
              <a:xfrm flipH="1">
                <a:off x="2301347" y="3219822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>
              <a:xfrm flipH="1">
                <a:off x="2301347" y="1923678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flipH="1">
                <a:off x="2301347" y="4443958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1986793" y="1282700"/>
            <a:ext cx="5400599" cy="3161258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" y="1283626"/>
            <a:ext cx="1982256" cy="3859873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  <a:lvl2pPr marL="179378" indent="0" algn="r">
              <a:buNone/>
              <a:defRPr/>
            </a:lvl2pPr>
            <a:lvl3pPr marL="361932" indent="0" algn="r">
              <a:buNone/>
              <a:defRPr/>
            </a:lvl3pPr>
            <a:lvl4pPr marL="533373" indent="0" algn="r">
              <a:buNone/>
              <a:defRPr/>
            </a:lvl4pPr>
            <a:lvl5pPr marL="714339" indent="0" algn="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040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with Pictur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ExtraGridlines"/>
          <p:cNvGrpSpPr/>
          <p:nvPr userDrawn="1"/>
        </p:nvGrpSpPr>
        <p:grpSpPr>
          <a:xfrm>
            <a:off x="2282097" y="1275606"/>
            <a:ext cx="5741199" cy="3168352"/>
            <a:chOff x="2282097" y="1275606"/>
            <a:chExt cx="5741199" cy="3168352"/>
          </a:xfrm>
        </p:grpSpPr>
        <p:grpSp>
          <p:nvGrpSpPr>
            <p:cNvPr id="17" name="Group 16"/>
            <p:cNvGrpSpPr/>
            <p:nvPr userDrawn="1"/>
          </p:nvGrpSpPr>
          <p:grpSpPr>
            <a:xfrm>
              <a:off x="3482255" y="1275606"/>
              <a:ext cx="4536504" cy="3168352"/>
              <a:chOff x="3491880" y="1275606"/>
              <a:chExt cx="4536504" cy="2576206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8028384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5724128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91880" y="1275606"/>
                <a:ext cx="0" cy="2576206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 userDrawn="1"/>
          </p:nvGrpSpPr>
          <p:grpSpPr>
            <a:xfrm>
              <a:off x="2282097" y="1923678"/>
              <a:ext cx="5741199" cy="2520280"/>
              <a:chOff x="2301347" y="1923678"/>
              <a:chExt cx="5741199" cy="2520280"/>
            </a:xfrm>
          </p:grpSpPr>
          <p:cxnSp>
            <p:nvCxnSpPr>
              <p:cNvPr id="19" name="Straight Connector 18"/>
              <p:cNvCxnSpPr/>
              <p:nvPr userDrawn="1"/>
            </p:nvCxnSpPr>
            <p:spPr>
              <a:xfrm flipH="1">
                <a:off x="2301347" y="3219822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>
              <a:xfrm flipH="1">
                <a:off x="2301347" y="1923678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>
              <a:xfrm flipH="1">
                <a:off x="2301347" y="4443958"/>
                <a:ext cx="5741199" cy="0"/>
              </a:xfrm>
              <a:prstGeom prst="line">
                <a:avLst/>
              </a:prstGeom>
              <a:ln w="3175" cmpd="sng">
                <a:solidFill>
                  <a:srgbClr val="18293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" y="1283626"/>
            <a:ext cx="2277559" cy="3859873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/>
            </a:lvl1pPr>
            <a:lvl2pPr marL="179378" indent="0" algn="r">
              <a:buNone/>
              <a:defRPr/>
            </a:lvl2pPr>
            <a:lvl3pPr marL="361932" indent="0" algn="r">
              <a:buNone/>
              <a:defRPr/>
            </a:lvl3pPr>
            <a:lvl4pPr marL="533373" indent="0" algn="r">
              <a:buNone/>
              <a:defRPr/>
            </a:lvl4pPr>
            <a:lvl5pPr marL="714339" indent="0" algn="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2277561" y="1282700"/>
            <a:ext cx="5736662" cy="3161258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4637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ack shape"/>
          <p:cNvSpPr/>
          <p:nvPr userDrawn="1"/>
        </p:nvSpPr>
        <p:spPr>
          <a:xfrm>
            <a:off x="0" y="0"/>
            <a:ext cx="4932040" cy="1563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</a:endParaRPr>
          </a:p>
        </p:txBody>
      </p:sp>
      <p:sp>
        <p:nvSpPr>
          <p:cNvPr id="4" name="Bodytext" hidden="1"/>
          <p:cNvSpPr>
            <a:spLocks noGrp="1"/>
          </p:cNvSpPr>
          <p:nvPr>
            <p:ph type="body" sz="quarter" idx="20"/>
          </p:nvPr>
        </p:nvSpPr>
        <p:spPr>
          <a:xfrm>
            <a:off x="188801" y="562688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Bodytext" hidden="1"/>
          <p:cNvSpPr>
            <a:spLocks noGrp="1"/>
          </p:cNvSpPr>
          <p:nvPr>
            <p:ph type="body" sz="quarter" idx="21"/>
          </p:nvPr>
        </p:nvSpPr>
        <p:spPr>
          <a:xfrm>
            <a:off x="3246897" y="562192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Bodytext" hidden="1"/>
          <p:cNvSpPr>
            <a:spLocks noGrp="1"/>
          </p:cNvSpPr>
          <p:nvPr>
            <p:ph type="body" sz="quarter" idx="22"/>
          </p:nvPr>
        </p:nvSpPr>
        <p:spPr>
          <a:xfrm>
            <a:off x="6310995" y="563430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Bodytext" hidden="1"/>
          <p:cNvSpPr>
            <a:spLocks noGrp="1"/>
          </p:cNvSpPr>
          <p:nvPr>
            <p:ph type="body" sz="quarter" idx="23"/>
          </p:nvPr>
        </p:nvSpPr>
        <p:spPr>
          <a:xfrm>
            <a:off x="196169" y="2269762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Bodytext" hidden="1"/>
          <p:cNvSpPr>
            <a:spLocks noGrp="1"/>
          </p:cNvSpPr>
          <p:nvPr>
            <p:ph type="body" sz="quarter" idx="24"/>
          </p:nvPr>
        </p:nvSpPr>
        <p:spPr>
          <a:xfrm>
            <a:off x="3254265" y="2269266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Bodytext" hidden="1"/>
          <p:cNvSpPr>
            <a:spLocks noGrp="1"/>
          </p:cNvSpPr>
          <p:nvPr>
            <p:ph type="body" sz="quarter" idx="25"/>
          </p:nvPr>
        </p:nvSpPr>
        <p:spPr>
          <a:xfrm>
            <a:off x="6318363" y="2270504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Bodytext" hidden="1"/>
          <p:cNvSpPr>
            <a:spLocks noGrp="1"/>
          </p:cNvSpPr>
          <p:nvPr>
            <p:ph type="body" sz="quarter" idx="26"/>
          </p:nvPr>
        </p:nvSpPr>
        <p:spPr>
          <a:xfrm>
            <a:off x="196169" y="3989870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Bodytext" hidden="1"/>
          <p:cNvSpPr>
            <a:spLocks noGrp="1"/>
          </p:cNvSpPr>
          <p:nvPr>
            <p:ph type="body" sz="quarter" idx="27"/>
          </p:nvPr>
        </p:nvSpPr>
        <p:spPr>
          <a:xfrm>
            <a:off x="3254265" y="3989374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Bodytext" hidden="1"/>
          <p:cNvSpPr>
            <a:spLocks noGrp="1"/>
          </p:cNvSpPr>
          <p:nvPr>
            <p:ph type="body" sz="quarter" idx="28"/>
          </p:nvPr>
        </p:nvSpPr>
        <p:spPr>
          <a:xfrm>
            <a:off x="6318363" y="3990612"/>
            <a:ext cx="2599382" cy="53707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8"/>
          </p:nvPr>
        </p:nvSpPr>
        <p:spPr>
          <a:xfrm>
            <a:off x="6096000" y="34290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3048000" y="34290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40"/>
          </p:nvPr>
        </p:nvSpPr>
        <p:spPr>
          <a:xfrm>
            <a:off x="0" y="34290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41"/>
          </p:nvPr>
        </p:nvSpPr>
        <p:spPr>
          <a:xfrm>
            <a:off x="6096000" y="17145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42"/>
          </p:nvPr>
        </p:nvSpPr>
        <p:spPr>
          <a:xfrm>
            <a:off x="3048000" y="17145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43"/>
          </p:nvPr>
        </p:nvSpPr>
        <p:spPr>
          <a:xfrm>
            <a:off x="0" y="171450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44"/>
          </p:nvPr>
        </p:nvSpPr>
        <p:spPr>
          <a:xfrm>
            <a:off x="6096000" y="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45"/>
          </p:nvPr>
        </p:nvSpPr>
        <p:spPr>
          <a:xfrm>
            <a:off x="3048000" y="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46"/>
          </p:nvPr>
        </p:nvSpPr>
        <p:spPr>
          <a:xfrm>
            <a:off x="0" y="0"/>
            <a:ext cx="3048000" cy="17145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1542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neTile (one mediafi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ack shape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noFill/>
              </a:ln>
            </a:endParaRPr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29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nl-NL"/>
          </a:p>
        </p:txBody>
      </p:sp>
      <p:sp>
        <p:nvSpPr>
          <p:cNvPr id="4" name="Bodytext"/>
          <p:cNvSpPr>
            <a:spLocks noGrp="1"/>
          </p:cNvSpPr>
          <p:nvPr>
            <p:ph type="body" sz="quarter" idx="20"/>
          </p:nvPr>
        </p:nvSpPr>
        <p:spPr>
          <a:xfrm>
            <a:off x="0" y="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Bodytext"/>
          <p:cNvSpPr>
            <a:spLocks noGrp="1"/>
          </p:cNvSpPr>
          <p:nvPr>
            <p:ph type="body" sz="quarter" idx="21"/>
          </p:nvPr>
        </p:nvSpPr>
        <p:spPr>
          <a:xfrm>
            <a:off x="3048000" y="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Bodytext"/>
          <p:cNvSpPr>
            <a:spLocks noGrp="1"/>
          </p:cNvSpPr>
          <p:nvPr>
            <p:ph type="body" sz="quarter" idx="22"/>
          </p:nvPr>
        </p:nvSpPr>
        <p:spPr>
          <a:xfrm>
            <a:off x="6096000" y="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Bodytext"/>
          <p:cNvSpPr>
            <a:spLocks noGrp="1"/>
          </p:cNvSpPr>
          <p:nvPr>
            <p:ph type="body" sz="quarter" idx="23"/>
          </p:nvPr>
        </p:nvSpPr>
        <p:spPr>
          <a:xfrm>
            <a:off x="0" y="17145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Bodytext"/>
          <p:cNvSpPr>
            <a:spLocks noGrp="1"/>
          </p:cNvSpPr>
          <p:nvPr>
            <p:ph type="body" sz="quarter" idx="24"/>
          </p:nvPr>
        </p:nvSpPr>
        <p:spPr>
          <a:xfrm>
            <a:off x="3048000" y="17145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Bodytext"/>
          <p:cNvSpPr>
            <a:spLocks noGrp="1"/>
          </p:cNvSpPr>
          <p:nvPr>
            <p:ph type="body" sz="quarter" idx="25"/>
          </p:nvPr>
        </p:nvSpPr>
        <p:spPr>
          <a:xfrm>
            <a:off x="6096000" y="17145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Bodytext"/>
          <p:cNvSpPr>
            <a:spLocks noGrp="1"/>
          </p:cNvSpPr>
          <p:nvPr>
            <p:ph type="body" sz="quarter" idx="26"/>
          </p:nvPr>
        </p:nvSpPr>
        <p:spPr>
          <a:xfrm>
            <a:off x="0" y="34290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Bodytext"/>
          <p:cNvSpPr>
            <a:spLocks noGrp="1"/>
          </p:cNvSpPr>
          <p:nvPr>
            <p:ph type="body" sz="quarter" idx="27"/>
          </p:nvPr>
        </p:nvSpPr>
        <p:spPr>
          <a:xfrm>
            <a:off x="3048000" y="34290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Bodytext"/>
          <p:cNvSpPr>
            <a:spLocks noGrp="1"/>
          </p:cNvSpPr>
          <p:nvPr>
            <p:ph type="body" sz="quarter" idx="28"/>
          </p:nvPr>
        </p:nvSpPr>
        <p:spPr>
          <a:xfrm>
            <a:off x="6096000" y="3429000"/>
            <a:ext cx="3048000" cy="1714500"/>
          </a:xfrm>
        </p:spPr>
        <p:txBody>
          <a:bodyPr anchor="ctr">
            <a:sp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700" kern="1200" dirty="0" smtClean="0">
                <a:solidFill>
                  <a:srgbClr val="FFFFFF"/>
                </a:solidFill>
                <a:latin typeface="Gotham Bold"/>
                <a:ea typeface="+mn-ea"/>
                <a:cs typeface="Gotham Bold"/>
              </a:defRPr>
            </a:lvl1pPr>
            <a:lvl2pPr marL="179378" indent="0" algn="ctr">
              <a:buNone/>
              <a:defRPr/>
            </a:lvl2pPr>
            <a:lvl3pPr marL="361932" indent="0" algn="ctr">
              <a:buNone/>
              <a:defRPr/>
            </a:lvl3pPr>
            <a:lvl4pPr marL="533373" indent="0" algn="ctr">
              <a:buNone/>
              <a:defRPr/>
            </a:lvl4pPr>
            <a:lvl5pPr marL="714339" indent="0" algn="ctr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939628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(iMa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70" y="1251284"/>
            <a:ext cx="4822781" cy="35806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1997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726800" y="1504800"/>
            <a:ext cx="4129200" cy="213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726800" y="1504800"/>
            <a:ext cx="4129200" cy="213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442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(iPad Landscap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Pad Mini H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82" y="1662540"/>
            <a:ext cx="4677878" cy="308271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1997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32400" y="2062800"/>
            <a:ext cx="3423600" cy="237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532400" y="2062800"/>
            <a:ext cx="3423600" cy="237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095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video (iPa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pa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54" y="629269"/>
            <a:ext cx="3099335" cy="390519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1997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086800" y="1130400"/>
            <a:ext cx="2437200" cy="2880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5086800" y="1130400"/>
            <a:ext cx="2437200" cy="28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821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707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6858000" y="385762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4572000" y="385762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2286000" y="385762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5"/>
          </p:nvPr>
        </p:nvSpPr>
        <p:spPr>
          <a:xfrm>
            <a:off x="0" y="385762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858000" y="2571750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4572000" y="2571750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8"/>
          </p:nvPr>
        </p:nvSpPr>
        <p:spPr>
          <a:xfrm>
            <a:off x="2286000" y="2571750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0" y="2571750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0"/>
          </p:nvPr>
        </p:nvSpPr>
        <p:spPr>
          <a:xfrm>
            <a:off x="6858000" y="128587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1"/>
          </p:nvPr>
        </p:nvSpPr>
        <p:spPr>
          <a:xfrm>
            <a:off x="4572000" y="128587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286000" y="128587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3"/>
          </p:nvPr>
        </p:nvSpPr>
        <p:spPr>
          <a:xfrm>
            <a:off x="0" y="1285875"/>
            <a:ext cx="2286000" cy="12858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546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625213" cy="1691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9124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9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890838" y="154305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82051" y="154305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6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2890838" y="187796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182051" y="187796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2890838" y="221287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82051" y="221287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2890838" y="254778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182051" y="254778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32" name="Text Placeholder 7"/>
          <p:cNvSpPr>
            <a:spLocks noGrp="1"/>
          </p:cNvSpPr>
          <p:nvPr>
            <p:ph type="body" sz="quarter" idx="21" hasCustomPrompt="1"/>
          </p:nvPr>
        </p:nvSpPr>
        <p:spPr>
          <a:xfrm>
            <a:off x="2890838" y="288269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182051" y="288269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36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2890838" y="321760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4" hasCustomPrompt="1"/>
          </p:nvPr>
        </p:nvSpPr>
        <p:spPr>
          <a:xfrm>
            <a:off x="182051" y="321760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38" name="Text Placeholder 7"/>
          <p:cNvSpPr>
            <a:spLocks noGrp="1"/>
          </p:cNvSpPr>
          <p:nvPr>
            <p:ph type="body" sz="quarter" idx="25" hasCustomPrompt="1"/>
          </p:nvPr>
        </p:nvSpPr>
        <p:spPr>
          <a:xfrm>
            <a:off x="2890838" y="355251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39" name="Text Placeholder 7"/>
          <p:cNvSpPr>
            <a:spLocks noGrp="1"/>
          </p:cNvSpPr>
          <p:nvPr>
            <p:ph type="body" sz="quarter" idx="26" hasCustomPrompt="1"/>
          </p:nvPr>
        </p:nvSpPr>
        <p:spPr>
          <a:xfrm>
            <a:off x="182051" y="355251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27" hasCustomPrompt="1"/>
          </p:nvPr>
        </p:nvSpPr>
        <p:spPr>
          <a:xfrm>
            <a:off x="2890838" y="388742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41" name="Text Placeholder 7"/>
          <p:cNvSpPr>
            <a:spLocks noGrp="1"/>
          </p:cNvSpPr>
          <p:nvPr>
            <p:ph type="body" sz="quarter" idx="28" hasCustomPrompt="1"/>
          </p:nvPr>
        </p:nvSpPr>
        <p:spPr>
          <a:xfrm>
            <a:off x="182051" y="388742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29" hasCustomPrompt="1"/>
          </p:nvPr>
        </p:nvSpPr>
        <p:spPr>
          <a:xfrm>
            <a:off x="2890838" y="4222331"/>
            <a:ext cx="5732052" cy="334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dirty="0" smtClean="0"/>
              <a:t>Item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30" hasCustomPrompt="1"/>
          </p:nvPr>
        </p:nvSpPr>
        <p:spPr>
          <a:xfrm>
            <a:off x="182051" y="4222331"/>
            <a:ext cx="2462826" cy="33491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 smtClean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4399721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- code in iMa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2625213" cy="1691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Content Placeholder 8" descr="iMac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70" y="132692"/>
            <a:ext cx="6987344" cy="514889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1712068" y="496112"/>
            <a:ext cx="5953328" cy="3064212"/>
          </a:xfr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nl-NL" baseline="0" dirty="0">
                <a:solidFill>
                  <a:sysClr val="windowText" lastClr="000000"/>
                </a:solidFill>
              </a:defRPr>
            </a:lvl1pPr>
          </a:lstStyle>
          <a:p>
            <a:pPr marL="0" lvl="0" indent="0">
              <a:buNone/>
            </a:pPr>
            <a:r>
              <a:rPr lang="nl-NL" dirty="0" smtClean="0"/>
              <a:t>Paste </a:t>
            </a:r>
            <a:r>
              <a:rPr lang="nl-NL" dirty="0" err="1" smtClean="0"/>
              <a:t>your</a:t>
            </a:r>
            <a:r>
              <a:rPr lang="nl-NL" dirty="0" smtClean="0"/>
              <a:t> code </a:t>
            </a:r>
            <a:r>
              <a:rPr lang="nl-NL" dirty="0" err="1" smtClean="0"/>
              <a:t>here</a:t>
            </a:r>
            <a:r>
              <a:rPr lang="nl-NL" dirty="0" smtClean="0"/>
              <a:t> or click on the picture icon below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a snapshot of </a:t>
            </a:r>
            <a:r>
              <a:rPr lang="nl-NL" dirty="0" err="1" smtClean="0"/>
              <a:t>your</a:t>
            </a:r>
            <a:r>
              <a:rPr lang="nl-NL" dirty="0" smtClean="0"/>
              <a:t> code (</a:t>
            </a:r>
            <a:r>
              <a:rPr lang="nl-NL" dirty="0" err="1" smtClean="0"/>
              <a:t>recommended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517368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1" y="0"/>
            <a:ext cx="9143999" cy="5143499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 baseline="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nl-NL" dirty="0" smtClean="0"/>
              <a:t>Paste </a:t>
            </a:r>
            <a:r>
              <a:rPr lang="nl-NL" dirty="0" err="1" smtClean="0"/>
              <a:t>your</a:t>
            </a:r>
            <a:r>
              <a:rPr lang="nl-NL" dirty="0" smtClean="0"/>
              <a:t> code </a:t>
            </a:r>
            <a:r>
              <a:rPr lang="nl-NL" dirty="0" err="1" smtClean="0"/>
              <a:t>here</a:t>
            </a:r>
            <a:r>
              <a:rPr lang="nl-NL" dirty="0" smtClean="0"/>
              <a:t> or click on the picture icon below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insert</a:t>
            </a:r>
            <a:r>
              <a:rPr lang="nl-NL" dirty="0" smtClean="0"/>
              <a:t> a snapshot of </a:t>
            </a:r>
            <a:r>
              <a:rPr lang="nl-NL" dirty="0" err="1" smtClean="0"/>
              <a:t>your</a:t>
            </a:r>
            <a:r>
              <a:rPr lang="nl-NL" dirty="0" smtClean="0"/>
              <a:t> code (</a:t>
            </a:r>
            <a:r>
              <a:rPr lang="nl-NL" dirty="0" err="1" smtClean="0"/>
              <a:t>recommended</a:t>
            </a:r>
            <a:r>
              <a:rPr lang="nl-NL" dirty="0" smtClean="0"/>
              <a:t>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5184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282700"/>
            <a:ext cx="6853238" cy="3627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07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two columns contin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1285875"/>
            <a:ext cx="9144000" cy="3627437"/>
          </a:xfrm>
        </p:spPr>
        <p:txBody>
          <a:bodyPr numCol="2" spcCol="14400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729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1285875"/>
            <a:ext cx="4572000" cy="36345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0" y="1285875"/>
            <a:ext cx="4572000" cy="36345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55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Large"/>
          <p:cNvSpPr>
            <a:spLocks noGrp="1"/>
          </p:cNvSpPr>
          <p:nvPr>
            <p:ph type="pic" sz="quarter" idx="10"/>
          </p:nvPr>
        </p:nvSpPr>
        <p:spPr>
          <a:xfrm>
            <a:off x="2286000" y="0"/>
            <a:ext cx="6858005" cy="51435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1" y="1283626"/>
            <a:ext cx="2285999" cy="38598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268288"/>
            <a:ext cx="2285999" cy="1014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892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1" y="0"/>
            <a:ext cx="4572002" cy="51435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" y="1282700"/>
            <a:ext cx="4571997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167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alig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1282700"/>
            <a:ext cx="4571999" cy="3860799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nl-NL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572000" y="1282700"/>
            <a:ext cx="4571999" cy="36274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6148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image" Target="../media/image1.png"/><Relationship Id="rId34" Type="http://schemas.openxmlformats.org/officeDocument/2006/relationships/image" Target="../media/image2.png"/><Relationship Id="rId3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id"/>
          <p:cNvGrpSpPr/>
          <p:nvPr/>
        </p:nvGrpSpPr>
        <p:grpSpPr>
          <a:xfrm>
            <a:off x="-4911" y="-1350"/>
            <a:ext cx="9144000" cy="5143500"/>
            <a:chOff x="-968" y="-1823"/>
            <a:chExt cx="10160968" cy="5716823"/>
          </a:xfrm>
        </p:grpSpPr>
        <p:cxnSp>
          <p:nvCxnSpPr>
            <p:cNvPr id="19" name="vertMiddle"/>
            <p:cNvCxnSpPr/>
            <p:nvPr userDrawn="1"/>
          </p:nvCxnSpPr>
          <p:spPr>
            <a:xfrm flipH="1">
              <a:off x="5077868" y="422"/>
              <a:ext cx="2132" cy="5714578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vertRight"/>
            <p:cNvCxnSpPr/>
            <p:nvPr userDrawn="1"/>
          </p:nvCxnSpPr>
          <p:spPr>
            <a:xfrm flipH="1">
              <a:off x="7617384" y="-1823"/>
              <a:ext cx="2132" cy="5714578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vertLeft"/>
            <p:cNvCxnSpPr/>
            <p:nvPr userDrawn="1"/>
          </p:nvCxnSpPr>
          <p:spPr>
            <a:xfrm>
              <a:off x="2540968" y="0"/>
              <a:ext cx="5789" cy="5715000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horizBottom"/>
            <p:cNvCxnSpPr/>
            <p:nvPr userDrawn="1"/>
          </p:nvCxnSpPr>
          <p:spPr>
            <a:xfrm flipV="1">
              <a:off x="9176" y="4280638"/>
              <a:ext cx="10150824" cy="3574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horizMiddle"/>
            <p:cNvCxnSpPr/>
            <p:nvPr userDrawn="1"/>
          </p:nvCxnSpPr>
          <p:spPr>
            <a:xfrm flipV="1">
              <a:off x="-968" y="2856242"/>
              <a:ext cx="10150824" cy="3574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horizTop"/>
            <p:cNvCxnSpPr/>
            <p:nvPr userDrawn="1"/>
          </p:nvCxnSpPr>
          <p:spPr>
            <a:xfrm flipV="1">
              <a:off x="-968" y="1420353"/>
              <a:ext cx="10150824" cy="3574"/>
            </a:xfrm>
            <a:prstGeom prst="line">
              <a:avLst/>
            </a:prstGeom>
            <a:ln w="3175" cmpd="sng">
              <a:solidFill>
                <a:srgbClr val="182A42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"/>
          <p:cNvSpPr>
            <a:spLocks noGrp="1"/>
          </p:cNvSpPr>
          <p:nvPr>
            <p:ph type="title"/>
          </p:nvPr>
        </p:nvSpPr>
        <p:spPr>
          <a:xfrm>
            <a:off x="1" y="268288"/>
            <a:ext cx="4554123" cy="1014412"/>
          </a:xfrm>
          <a:prstGeom prst="rect">
            <a:avLst/>
          </a:prstGeom>
        </p:spPr>
        <p:txBody>
          <a:bodyPr anchor="b"/>
          <a:lstStyle/>
          <a:p>
            <a:pPr marL="0" lvl="0"/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15" name="Bodytext"/>
          <p:cNvSpPr>
            <a:spLocks noGrp="1"/>
          </p:cNvSpPr>
          <p:nvPr>
            <p:ph type="body" idx="1"/>
          </p:nvPr>
        </p:nvSpPr>
        <p:spPr>
          <a:xfrm>
            <a:off x="1" y="1288540"/>
            <a:ext cx="6857999" cy="3638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17" name="Customer"/>
          <p:cNvSpPr txBox="1">
            <a:spLocks/>
          </p:cNvSpPr>
          <p:nvPr/>
        </p:nvSpPr>
        <p:spPr>
          <a:xfrm>
            <a:off x="2" y="0"/>
            <a:ext cx="1476177" cy="398714"/>
          </a:xfrm>
          <a:prstGeom prst="rect">
            <a:avLst/>
          </a:prstGeom>
        </p:spPr>
        <p:txBody>
          <a:bodyPr tIns="144000">
            <a:noAutofit/>
          </a:bodyPr>
          <a:lstStyle>
            <a:lvl1pPr marL="0" indent="0" algn="r" defTabSz="914378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900" kern="1200" dirty="0" smtClean="0">
                <a:solidFill>
                  <a:schemeClr val="tx1"/>
                </a:solidFill>
                <a:latin typeface="Gotham Bold" pitchFamily="50" charset="0"/>
                <a:ea typeface="+mn-ea"/>
                <a:cs typeface="+mn-cs"/>
              </a:defRPr>
            </a:lvl1pPr>
            <a:lvl2pPr marL="361941" indent="-182558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Gotham Light" pitchFamily="50" charset="0"/>
                <a:ea typeface="+mn-ea"/>
                <a:cs typeface="+mn-cs"/>
              </a:defRPr>
            </a:lvl2pPr>
            <a:lvl3pPr marL="544499" indent="-182558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Gotham Light" pitchFamily="50" charset="0"/>
                <a:ea typeface="+mn-ea"/>
                <a:cs typeface="+mn-cs"/>
              </a:defRPr>
            </a:lvl3pPr>
            <a:lvl4pPr marL="715945" indent="-182558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Gotham Light" pitchFamily="50" charset="0"/>
                <a:ea typeface="+mn-ea"/>
                <a:cs typeface="+mn-cs"/>
              </a:defRPr>
            </a:lvl4pPr>
            <a:lvl5pPr marL="895328" indent="-180971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tabLst/>
              <a:defRPr lang="en-US" sz="1600" kern="1200" dirty="0" smtClean="0">
                <a:solidFill>
                  <a:schemeClr val="tx1"/>
                </a:solidFill>
                <a:latin typeface="Gotham Light" pitchFamily="50" charset="0"/>
                <a:ea typeface="+mn-ea"/>
                <a:cs typeface="+mn-cs"/>
              </a:defRPr>
            </a:lvl5pPr>
            <a:lvl6pPr marL="895328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076298" indent="-180971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845"/>
              </a:lnSpc>
            </a:pPr>
            <a:r>
              <a:rPr lang="en-US" sz="900" cap="all" baseline="0" dirty="0" smtClean="0">
                <a:ln w="0">
                  <a:noFill/>
                </a:ln>
                <a:solidFill>
                  <a:schemeClr val="tx1"/>
                </a:solidFill>
              </a:rPr>
              <a:t>ISACA </a:t>
            </a:r>
            <a:endParaRPr lang="nl-NL" sz="900" cap="all" baseline="0" dirty="0">
              <a:ln w="0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26" name="TitlelineBasic"/>
          <p:cNvSpPr/>
          <p:nvPr/>
        </p:nvSpPr>
        <p:spPr>
          <a:xfrm>
            <a:off x="0" y="1233478"/>
            <a:ext cx="2286000" cy="45719"/>
          </a:xfrm>
          <a:prstGeom prst="rect">
            <a:avLst/>
          </a:prstGeom>
          <a:solidFill>
            <a:srgbClr val="55A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itlelineExpansion" hidden="1"/>
          <p:cNvSpPr/>
          <p:nvPr/>
        </p:nvSpPr>
        <p:spPr>
          <a:xfrm>
            <a:off x="2284413" y="1233013"/>
            <a:ext cx="2286000" cy="45719"/>
          </a:xfrm>
          <a:prstGeom prst="rect">
            <a:avLst/>
          </a:prstGeom>
          <a:solidFill>
            <a:srgbClr val="55AC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37" name="SBPlogo_black" hidden="1"/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724" b="-30036"/>
          <a:stretch/>
        </p:blipFill>
        <p:spPr>
          <a:xfrm>
            <a:off x="1466132" y="1"/>
            <a:ext cx="744307" cy="359568"/>
          </a:xfrm>
          <a:prstGeom prst="rect">
            <a:avLst/>
          </a:prstGeom>
        </p:spPr>
      </p:pic>
      <p:pic>
        <p:nvPicPr>
          <p:cNvPr id="38" name="SBPlogo"/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9453" b="-29635"/>
          <a:stretch/>
        </p:blipFill>
        <p:spPr>
          <a:xfrm>
            <a:off x="1466132" y="0"/>
            <a:ext cx="744320" cy="360000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801" r:id="rId2"/>
    <p:sldLayoutId id="2147483802" r:id="rId3"/>
    <p:sldLayoutId id="2147483772" r:id="rId4"/>
    <p:sldLayoutId id="2147483773" r:id="rId5"/>
    <p:sldLayoutId id="2147483762" r:id="rId6"/>
    <p:sldLayoutId id="2147483760" r:id="rId7"/>
    <p:sldLayoutId id="2147483763" r:id="rId8"/>
    <p:sldLayoutId id="2147483757" r:id="rId9"/>
    <p:sldLayoutId id="2147483758" r:id="rId10"/>
    <p:sldLayoutId id="2147483764" r:id="rId11"/>
    <p:sldLayoutId id="2147483765" r:id="rId12"/>
    <p:sldLayoutId id="2147483766" r:id="rId13"/>
    <p:sldLayoutId id="2147483761" r:id="rId14"/>
    <p:sldLayoutId id="2147483767" r:id="rId15"/>
    <p:sldLayoutId id="2147483818" r:id="rId16"/>
    <p:sldLayoutId id="2147483759" r:id="rId17"/>
    <p:sldLayoutId id="2147483795" r:id="rId18"/>
    <p:sldLayoutId id="2147483792" r:id="rId19"/>
    <p:sldLayoutId id="2147483789" r:id="rId20"/>
    <p:sldLayoutId id="2147483790" r:id="rId21"/>
    <p:sldLayoutId id="2147483799" r:id="rId22"/>
    <p:sldLayoutId id="2147483804" r:id="rId23"/>
    <p:sldLayoutId id="2147483796" r:id="rId24"/>
    <p:sldLayoutId id="2147483797" r:id="rId25"/>
    <p:sldLayoutId id="2147483798" r:id="rId26"/>
    <p:sldLayoutId id="2147483793" r:id="rId27"/>
    <p:sldLayoutId id="2147483794" r:id="rId28"/>
    <p:sldLayoutId id="2147483803" r:id="rId29"/>
    <p:sldLayoutId id="2147483817" r:id="rId30"/>
    <p:sldLayoutId id="2147483816" r:id="rId31"/>
  </p:sldLayoutIdLst>
  <p:timing>
    <p:tnLst>
      <p:par>
        <p:cTn id="1" dur="indefinite" restart="never" nodeType="tmRoot"/>
      </p:par>
    </p:tnLst>
  </p:timing>
  <p:hf hdr="0" dt="0"/>
  <p:txStyles>
    <p:titleStyle>
      <a:lvl1pPr marL="87313" indent="1588" algn="l" defTabSz="914355" rtl="0" eaLnBrk="1" fontAlgn="base" latinLnBrk="0" hangingPunct="1">
        <a:lnSpc>
          <a:spcPct val="80000"/>
        </a:lnSpc>
        <a:spcBef>
          <a:spcPct val="0"/>
        </a:spcBef>
        <a:spcAft>
          <a:spcPct val="0"/>
        </a:spcAft>
        <a:buNone/>
        <a:defRPr lang="nl-NL" sz="1600" b="0" i="0" kern="1200" cap="all" spc="-39" baseline="0" dirty="0">
          <a:solidFill>
            <a:schemeClr val="tx1"/>
          </a:solidFill>
          <a:latin typeface="Gotham Bold"/>
          <a:ea typeface="+mn-ea"/>
          <a:cs typeface="+mn-cs"/>
        </a:defRPr>
      </a:lvl1pPr>
    </p:titleStyle>
    <p:bodyStyle>
      <a:lvl1pPr marL="88898" indent="-88898" algn="l" defTabSz="914355" rtl="0" eaLnBrk="1" latinLnBrk="0" hangingPunct="1">
        <a:lnSpc>
          <a:spcPct val="100000"/>
        </a:lnSpc>
        <a:spcBef>
          <a:spcPts val="1800"/>
        </a:spcBef>
        <a:buFontTx/>
        <a:buBlip>
          <a:blip r:embed="rId35"/>
        </a:buBlip>
        <a:defRPr lang="en-US" sz="1600" kern="1200" dirty="0" smtClean="0">
          <a:solidFill>
            <a:schemeClr val="tx1"/>
          </a:solidFill>
          <a:latin typeface="Gotham Light" pitchFamily="50" charset="0"/>
          <a:ea typeface="+mn-ea"/>
          <a:cs typeface="+mn-cs"/>
        </a:defRPr>
      </a:lvl1pPr>
      <a:lvl2pPr marL="361932" indent="-182554" algn="l" defTabSz="91435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200" b="0" i="0" kern="1200" spc="0" dirty="0" smtClean="0">
          <a:solidFill>
            <a:schemeClr val="tx1"/>
          </a:solidFill>
          <a:latin typeface="Gotham Light"/>
          <a:ea typeface="+mn-ea"/>
          <a:cs typeface="+mn-cs"/>
        </a:defRPr>
      </a:lvl2pPr>
      <a:lvl3pPr marL="544486" indent="-182554" algn="l" defTabSz="91435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tabLst/>
        <a:defRPr lang="en-US" sz="1200" b="0" i="0" kern="1200" spc="0" dirty="0" smtClean="0">
          <a:solidFill>
            <a:schemeClr val="tx1"/>
          </a:solidFill>
          <a:latin typeface="Gotham Light"/>
          <a:ea typeface="+mn-ea"/>
          <a:cs typeface="+mn-cs"/>
        </a:defRPr>
      </a:lvl3pPr>
      <a:lvl4pPr marL="715927" indent="-182554" algn="l" defTabSz="91435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lang="en-US" sz="1200" b="0" i="0" kern="1200" spc="0" dirty="0" smtClean="0">
          <a:solidFill>
            <a:schemeClr val="tx1"/>
          </a:solidFill>
          <a:latin typeface="Gotham Light"/>
          <a:ea typeface="+mn-ea"/>
          <a:cs typeface="+mn-cs"/>
        </a:defRPr>
      </a:lvl4pPr>
      <a:lvl5pPr marL="895306" indent="-180967" algn="l" defTabSz="914355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tabLst/>
        <a:defRPr lang="en-US" sz="1200" b="0" i="0" kern="1200" spc="0" dirty="0" smtClean="0">
          <a:solidFill>
            <a:schemeClr val="tx1"/>
          </a:solidFill>
          <a:latin typeface="Gotham Light"/>
          <a:ea typeface="+mn-ea"/>
          <a:cs typeface="+mn-cs"/>
        </a:defRPr>
      </a:lvl5pPr>
      <a:lvl6pPr marL="8953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076271" indent="-180967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5" orient="horz" pos="810" userDrawn="1">
          <p15:clr>
            <a:srgbClr val="F26B43"/>
          </p15:clr>
        </p15:guide>
        <p15:guide id="6" orient="horz" pos="2429" userDrawn="1">
          <p15:clr>
            <a:srgbClr val="F26B43"/>
          </p15:clr>
        </p15:guide>
        <p15:guide id="9" pos="2879" userDrawn="1">
          <p15:clr>
            <a:srgbClr val="F26B43"/>
          </p15:clr>
        </p15:guide>
        <p15:guide id="10" pos="1439" userDrawn="1">
          <p15:clr>
            <a:srgbClr val="F26B43"/>
          </p15:clr>
        </p15:guide>
        <p15:guide id="11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tiff"/><Relationship Id="rId3" Type="http://schemas.openxmlformats.org/officeDocument/2006/relationships/hyperlink" Target="http://pastebin.com/zzi2WYK6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NULL"/><Relationship Id="rId3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ackerone.com/" TargetMode="External"/><Relationship Id="rId4" Type="http://schemas.openxmlformats.org/officeDocument/2006/relationships/hyperlink" Target="https://www.google.com/about/appsecurity/reward-program/" TargetMode="External"/><Relationship Id="rId5" Type="http://schemas.openxmlformats.org/officeDocument/2006/relationships/hyperlink" Target="https://internetbugbounty.org/" TargetMode="External"/><Relationship Id="rId6" Type="http://schemas.openxmlformats.org/officeDocument/2006/relationships/hyperlink" Target="http://zerodayinitiative.com/" TargetMode="External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bugcrowd.com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ISACA </a:t>
            </a:r>
            <a:r>
              <a:rPr lang="nl-NL" dirty="0" err="1" smtClean="0"/>
              <a:t>Round</a:t>
            </a:r>
            <a:r>
              <a:rPr lang="nl-NL" dirty="0" smtClean="0"/>
              <a:t> </a:t>
            </a:r>
            <a:r>
              <a:rPr lang="nl-NL" dirty="0" err="1" smtClean="0"/>
              <a:t>Table</a:t>
            </a:r>
            <a:endParaRPr lang="nl-NL" dirty="0" smtClean="0"/>
          </a:p>
          <a:p>
            <a:r>
              <a:rPr lang="nl-NL" dirty="0" smtClean="0"/>
              <a:t>Februari 2016</a:t>
            </a:r>
            <a:endParaRPr lang="nl-NL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Responsible disclosure</a:t>
            </a:r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1573"/>
            <a:ext cx="1117600" cy="39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5570"/>
          <a:stretch/>
        </p:blipFill>
        <p:spPr>
          <a:xfrm>
            <a:off x="2303362" y="1291244"/>
            <a:ext cx="6840638" cy="38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2489" b="248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Zie ook: </a:t>
            </a:r>
            <a:r>
              <a:rPr lang="nl-NL" dirty="0">
                <a:hlinkClick r:id="rId3"/>
              </a:rPr>
              <a:t>http://</a:t>
            </a:r>
            <a:r>
              <a:rPr lang="nl-NL" dirty="0" smtClean="0">
                <a:hlinkClick r:id="rId3"/>
              </a:rPr>
              <a:t>pastebin.com/zzi2WYK6</a:t>
            </a:r>
            <a:r>
              <a:rPr lang="nl-NL" dirty="0" smtClean="0"/>
              <a:t> </a:t>
            </a:r>
          </a:p>
          <a:p>
            <a:r>
              <a:rPr lang="nl-NL" dirty="0" smtClean="0"/>
              <a:t>Miscommunicatie tussen </a:t>
            </a:r>
            <a:r>
              <a:rPr lang="nl-NL" dirty="0" err="1" smtClean="0"/>
              <a:t>Facebooks</a:t>
            </a:r>
            <a:r>
              <a:rPr lang="nl-NL" dirty="0" smtClean="0"/>
              <a:t> security team en ’hacker’ </a:t>
            </a:r>
            <a:r>
              <a:rPr lang="nl-NL" dirty="0" err="1" smtClean="0"/>
              <a:t>Khalil</a:t>
            </a:r>
            <a:r>
              <a:rPr lang="nl-NL" dirty="0" smtClean="0"/>
              <a:t> zorgt ervoor dat </a:t>
            </a:r>
            <a:r>
              <a:rPr lang="nl-NL" dirty="0" err="1" smtClean="0"/>
              <a:t>Khalil</a:t>
            </a:r>
            <a:r>
              <a:rPr lang="nl-NL" dirty="0" smtClean="0"/>
              <a:t> besluit zijn kwetsbaarheid te demonstreren.</a:t>
            </a:r>
          </a:p>
          <a:p>
            <a:r>
              <a:rPr lang="nl-NL" dirty="0" smtClean="0"/>
              <a:t>Zo moet het dus niet…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Meldingen zorgvuldig afhandelen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52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b="1" u="sng" dirty="0"/>
              <a:t>Wat verwachten we van de melder</a:t>
            </a:r>
            <a:r>
              <a:rPr lang="nl-NL" b="1" u="sng" dirty="0" smtClean="0"/>
              <a:t>?</a:t>
            </a:r>
          </a:p>
          <a:p>
            <a:r>
              <a:rPr lang="nl-NL" b="1" dirty="0" smtClean="0"/>
              <a:t>Voldoende informatie om de kwetsbaarheid te kunnen lokaliseren en valideren</a:t>
            </a:r>
          </a:p>
          <a:p>
            <a:r>
              <a:rPr lang="nl-NL" b="1" dirty="0" smtClean="0"/>
              <a:t>Mogelijkheid om vragen te stellen</a:t>
            </a:r>
          </a:p>
          <a:p>
            <a:r>
              <a:rPr lang="nl-NL" b="1" dirty="0" smtClean="0"/>
              <a:t>Geduld!</a:t>
            </a:r>
            <a:endParaRPr lang="nl-NL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b="1" u="sng" dirty="0"/>
              <a:t>Waar moeten wij voor zorgen?</a:t>
            </a:r>
          </a:p>
          <a:p>
            <a:r>
              <a:rPr lang="nl-NL" dirty="0" smtClean="0"/>
              <a:t>Geef helder weer wat u verwacht</a:t>
            </a:r>
          </a:p>
          <a:p>
            <a:r>
              <a:rPr lang="nl-NL" dirty="0" smtClean="0"/>
              <a:t>Geef aan hoeveel tijd u nodig heeft en waarom</a:t>
            </a:r>
          </a:p>
          <a:p>
            <a:r>
              <a:rPr lang="nl-NL" dirty="0" smtClean="0"/>
              <a:t>Neem elke melding serieus</a:t>
            </a:r>
          </a:p>
          <a:p>
            <a:r>
              <a:rPr lang="nl-NL" dirty="0" smtClean="0"/>
              <a:t>Houd de melder op de hoogte van de voortgang</a:t>
            </a:r>
          </a:p>
          <a:p>
            <a:r>
              <a:rPr lang="nl-NL" dirty="0" smtClean="0"/>
              <a:t>Beloon en bedankt</a:t>
            </a:r>
            <a:endParaRPr lang="nl-NL" dirty="0"/>
          </a:p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Meldingen zorgvuldig afhandelen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69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b="1" u="sng" dirty="0"/>
              <a:t>Waar moeten wij voor zorgen?</a:t>
            </a:r>
          </a:p>
          <a:p>
            <a:r>
              <a:rPr lang="nl-NL" dirty="0"/>
              <a:t>Geef helder weer wat u verwacht</a:t>
            </a:r>
          </a:p>
          <a:p>
            <a:r>
              <a:rPr lang="nl-NL" dirty="0"/>
              <a:t>Geef aan hoeveel tijd u nodig heeft en waarom</a:t>
            </a:r>
          </a:p>
          <a:p>
            <a:r>
              <a:rPr lang="nl-NL" dirty="0"/>
              <a:t>Neem elke melding serieus</a:t>
            </a:r>
          </a:p>
          <a:p>
            <a:r>
              <a:rPr lang="nl-NL" dirty="0"/>
              <a:t>Houd de melder op de hoogte van de </a:t>
            </a:r>
            <a:r>
              <a:rPr lang="nl-NL" dirty="0" smtClean="0"/>
              <a:t>voortgang</a:t>
            </a:r>
          </a:p>
          <a:p>
            <a:r>
              <a:rPr lang="nl-NL" dirty="0" smtClean="0"/>
              <a:t>Beloon en bedank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ncsc.nl</a:t>
            </a:r>
            <a:r>
              <a:rPr lang="nl-NL" dirty="0" smtClean="0"/>
              <a:t>/security</a:t>
            </a:r>
            <a:endParaRPr lang="nl-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388290"/>
            <a:ext cx="4571796" cy="16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5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Zelf weten en oplossen is beter dan publiek aan de schandpaal genageld worden</a:t>
            </a:r>
          </a:p>
          <a:p>
            <a:r>
              <a:rPr lang="nl-NL" dirty="0" smtClean="0"/>
              <a:t>Qua tijdlijnen ben je zelf de baas, maar het moet ook in de ogen van de melder redelijk zijn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Voorkom/beperk schade</a:t>
            </a:r>
            <a:br>
              <a:rPr lang="nl-NL" dirty="0" smtClean="0"/>
            </a:br>
            <a:r>
              <a:rPr lang="nl-NL" dirty="0" smtClean="0"/>
              <a:t>Voldoende tijd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098964"/>
            <a:ext cx="4571375" cy="304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23" y="4740860"/>
            <a:ext cx="35750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Very broken Mustang Mach1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SA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err="1" smtClean="0"/>
              <a:t>Vetatur</a:t>
            </a:r>
            <a:r>
              <a:rPr lang="en-US" sz="800" dirty="0" smtClean="0"/>
              <a:t> </a:t>
            </a:r>
            <a:r>
              <a:rPr lang="en-US" sz="800" dirty="0" err="1" smtClean="0"/>
              <a:t>Fumare</a:t>
            </a:r>
            <a:endParaRPr lang="en-US" sz="800" dirty="0"/>
          </a:p>
          <a:p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/10047629@N04/14640401305/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2905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Er is in de meeste gevallen spraken van een beveiligingslek</a:t>
            </a:r>
          </a:p>
          <a:p>
            <a:r>
              <a:rPr lang="nl-NL" dirty="0" smtClean="0"/>
              <a:t>Is er ook spraken van een incident?</a:t>
            </a:r>
          </a:p>
          <a:p>
            <a:pPr lvl="1"/>
            <a:r>
              <a:rPr lang="nl-NL" dirty="0" smtClean="0"/>
              <a:t>Is de melder netjes geweest, of heeft hij persoonsgegevens gezien?</a:t>
            </a:r>
          </a:p>
          <a:p>
            <a:pPr lvl="1"/>
            <a:r>
              <a:rPr lang="nl-NL" dirty="0" smtClean="0"/>
              <a:t>Is er al eerder misbruik gemaakt van de kwetsbaarheid?</a:t>
            </a:r>
          </a:p>
          <a:p>
            <a:r>
              <a:rPr lang="nl-NL" dirty="0" smtClean="0"/>
              <a:t>Gegevens verloren of onrechtmatig verwerkt?</a:t>
            </a:r>
          </a:p>
          <a:p>
            <a:pPr lvl="1"/>
            <a:r>
              <a:rPr lang="nl-NL" dirty="0" err="1" smtClean="0"/>
              <a:t>Logging</a:t>
            </a:r>
            <a:r>
              <a:rPr lang="nl-NL" dirty="0" smtClean="0"/>
              <a:t> is heel belangrijk om dit uit te sluiten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Meldplicht en </a:t>
            </a:r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84" y="1839118"/>
            <a:ext cx="4573478" cy="2514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23" y="4740860"/>
            <a:ext cx="576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Uit</a:t>
            </a:r>
            <a:r>
              <a:rPr lang="en-US" sz="800" dirty="0"/>
              <a:t>: </a:t>
            </a:r>
            <a:endParaRPr lang="en-US" sz="800" dirty="0" smtClean="0"/>
          </a:p>
          <a:p>
            <a:r>
              <a:rPr lang="en-US" sz="800" dirty="0" smtClean="0"/>
              <a:t>https</a:t>
            </a:r>
            <a:r>
              <a:rPr lang="en-US" sz="800" dirty="0"/>
              <a:t>://</a:t>
            </a:r>
            <a:r>
              <a:rPr lang="en-US" sz="800" dirty="0" err="1"/>
              <a:t>autoriteitpersoonsgegevens.nl</a:t>
            </a:r>
            <a:r>
              <a:rPr lang="en-US" sz="800" dirty="0"/>
              <a:t>/sites/default/files/atoms/files/</a:t>
            </a:r>
            <a:r>
              <a:rPr lang="en-US" sz="800" dirty="0" err="1"/>
              <a:t>beleidsregels_meldplicht_datalekken.pdf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9314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err="1" smtClean="0"/>
              <a:t>Logging</a:t>
            </a:r>
            <a:r>
              <a:rPr lang="nl-NL" dirty="0" smtClean="0"/>
              <a:t> en monitoring is dus cruciaal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Meldplicht en </a:t>
            </a:r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-623" y="4740860"/>
            <a:ext cx="5766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/>
              <a:t>Uit</a:t>
            </a:r>
            <a:r>
              <a:rPr lang="en-US" sz="800"/>
              <a:t>: </a:t>
            </a:r>
            <a:endParaRPr lang="en-US" sz="800" smtClean="0"/>
          </a:p>
          <a:p>
            <a:r>
              <a:rPr lang="en-US" sz="800" smtClean="0"/>
              <a:t>https</a:t>
            </a:r>
            <a:r>
              <a:rPr lang="en-US" sz="800" dirty="0"/>
              <a:t>://</a:t>
            </a:r>
            <a:r>
              <a:rPr lang="en-US" sz="800" dirty="0" err="1"/>
              <a:t>autoriteitpersoonsgegevens.nl</a:t>
            </a:r>
            <a:r>
              <a:rPr lang="en-US" sz="800" dirty="0"/>
              <a:t>/sites/default/files/atoms/files/</a:t>
            </a:r>
            <a:r>
              <a:rPr lang="en-US" sz="800" dirty="0" err="1"/>
              <a:t>beleidsregels_meldplicht_datalekken.pdf</a:t>
            </a:r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6775"/>
            <a:ext cx="69596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6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Wij geven geen geld voor meldingen maar wel:</a:t>
            </a:r>
          </a:p>
          <a:p>
            <a:r>
              <a:rPr lang="nl-NL" dirty="0" smtClean="0"/>
              <a:t>Of:</a:t>
            </a:r>
          </a:p>
          <a:p>
            <a:pPr lvl="1"/>
            <a:r>
              <a:rPr lang="nl-NL" dirty="0" smtClean="0"/>
              <a:t>T-shirt naar keuze</a:t>
            </a:r>
          </a:p>
          <a:p>
            <a:pPr lvl="1"/>
            <a:r>
              <a:rPr lang="nl-NL" dirty="0" smtClean="0"/>
              <a:t>€ 100,- donatie aan Room </a:t>
            </a:r>
            <a:r>
              <a:rPr lang="nl-NL" dirty="0" err="1" smtClean="0"/>
              <a:t>to</a:t>
            </a:r>
            <a:r>
              <a:rPr lang="nl-NL" dirty="0" smtClean="0"/>
              <a:t> Read</a:t>
            </a:r>
          </a:p>
          <a:p>
            <a:pPr lvl="1"/>
            <a:r>
              <a:rPr lang="nl-NL" dirty="0" smtClean="0"/>
              <a:t>Fles champagne (wel zelf ophalen)</a:t>
            </a:r>
          </a:p>
          <a:p>
            <a:r>
              <a:rPr lang="nl-NL" dirty="0" smtClean="0"/>
              <a:t>En:</a:t>
            </a:r>
          </a:p>
          <a:p>
            <a:pPr lvl="1"/>
            <a:r>
              <a:rPr lang="nl-NL" dirty="0" smtClean="0"/>
              <a:t>Vermelding in onze hall of </a:t>
            </a:r>
            <a:r>
              <a:rPr lang="nl-NL" dirty="0" err="1" smtClean="0"/>
              <a:t>fame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Wel of geen beloning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714499"/>
            <a:ext cx="4571999" cy="3428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623" y="4740860"/>
            <a:ext cx="32784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</a:rPr>
              <a:t>They are Prada </a:t>
            </a:r>
            <a:r>
              <a:rPr lang="en-US" sz="800" b="1" dirty="0" smtClean="0">
                <a:solidFill>
                  <a:schemeClr val="bg1"/>
                </a:solidFill>
              </a:rPr>
              <a:t>a </a:t>
            </a:r>
            <a:r>
              <a:rPr lang="en-US" sz="800" b="1" dirty="0" smtClean="0">
                <a:solidFill>
                  <a:schemeClr val="bg1"/>
                </a:solidFill>
              </a:rPr>
              <a:t>CC </a:t>
            </a:r>
            <a:r>
              <a:rPr lang="en-US" sz="800" b="1" dirty="0" smtClean="0">
                <a:solidFill>
                  <a:schemeClr val="bg1"/>
                </a:solidFill>
              </a:rPr>
              <a:t>NC ND 2.0</a:t>
            </a:r>
            <a:r>
              <a:rPr lang="en-US" sz="800" b="1" dirty="0" smtClean="0">
                <a:solidFill>
                  <a:schemeClr val="bg1"/>
                </a:solidFill>
              </a:rPr>
              <a:t> </a:t>
            </a:r>
            <a:r>
              <a:rPr lang="en-US" sz="800" b="1" dirty="0" smtClean="0">
                <a:solidFill>
                  <a:schemeClr val="bg1"/>
                </a:solidFill>
              </a:rPr>
              <a:t>image by </a:t>
            </a:r>
            <a:r>
              <a:rPr lang="en-US" sz="800" b="1" dirty="0" smtClean="0">
                <a:solidFill>
                  <a:schemeClr val="bg1"/>
                </a:solidFill>
              </a:rPr>
              <a:t>Vaguely Artistic</a:t>
            </a:r>
            <a:endParaRPr lang="en-US" sz="800" b="1" dirty="0">
              <a:solidFill>
                <a:schemeClr val="bg1"/>
              </a:solidFill>
            </a:endParaRPr>
          </a:p>
          <a:p>
            <a:r>
              <a:rPr lang="pl-PL" sz="800" b="1" dirty="0" err="1">
                <a:solidFill>
                  <a:schemeClr val="bg1"/>
                </a:solidFill>
              </a:rPr>
              <a:t>https</a:t>
            </a:r>
            <a:r>
              <a:rPr lang="pl-PL" sz="800" b="1" dirty="0">
                <a:solidFill>
                  <a:schemeClr val="bg1"/>
                </a:solidFill>
              </a:rPr>
              <a:t>://</a:t>
            </a:r>
            <a:r>
              <a:rPr lang="pl-PL" sz="800" b="1" dirty="0" err="1">
                <a:solidFill>
                  <a:schemeClr val="bg1"/>
                </a:solidFill>
              </a:rPr>
              <a:t>www.flickr.com</a:t>
            </a:r>
            <a:r>
              <a:rPr lang="pl-PL" sz="800" b="1" dirty="0">
                <a:solidFill>
                  <a:schemeClr val="bg1"/>
                </a:solidFill>
              </a:rPr>
              <a:t>/</a:t>
            </a:r>
            <a:r>
              <a:rPr lang="pl-PL" sz="800" b="1" dirty="0" err="1">
                <a:solidFill>
                  <a:schemeClr val="bg1"/>
                </a:solidFill>
              </a:rPr>
              <a:t>photos</a:t>
            </a:r>
            <a:r>
              <a:rPr lang="pl-PL" sz="800" b="1" dirty="0">
                <a:solidFill>
                  <a:schemeClr val="bg1"/>
                </a:solidFill>
              </a:rPr>
              <a:t>/86819618@N00/422353644/</a:t>
            </a:r>
            <a:endParaRPr lang="en-US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6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Veel rapportages uit “time </a:t>
            </a:r>
            <a:r>
              <a:rPr lang="nl-NL" dirty="0" err="1" smtClean="0"/>
              <a:t>rich</a:t>
            </a:r>
            <a:r>
              <a:rPr lang="nl-NL" dirty="0" smtClean="0"/>
              <a:t>/money </a:t>
            </a:r>
            <a:r>
              <a:rPr lang="nl-NL" dirty="0" err="1" smtClean="0"/>
              <a:t>poor</a:t>
            </a:r>
            <a:r>
              <a:rPr lang="nl-NL" dirty="0" smtClean="0"/>
              <a:t>” landen</a:t>
            </a:r>
          </a:p>
          <a:p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r>
              <a:rPr lang="nl-NL" dirty="0" smtClean="0"/>
              <a:t> wordt gebruikt een CV op te bouwen</a:t>
            </a:r>
          </a:p>
          <a:p>
            <a:r>
              <a:rPr lang="nl-NL" dirty="0" smtClean="0"/>
              <a:t>Vaak wordt er gemeld uit overtuiging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een kleine beloning werkt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5" y="1278082"/>
            <a:ext cx="3865417" cy="386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99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In je </a:t>
            </a:r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r>
              <a:rPr lang="nl-NL" dirty="0" smtClean="0"/>
              <a:t> policy kun je het type meldingen beperken</a:t>
            </a:r>
          </a:p>
          <a:p>
            <a:r>
              <a:rPr lang="nl-NL" dirty="0" smtClean="0"/>
              <a:t>Bekende uitsluitingen zijn:</a:t>
            </a:r>
          </a:p>
          <a:p>
            <a:pPr lvl="1"/>
            <a:r>
              <a:rPr lang="nl-NL" dirty="0" err="1" smtClean="0"/>
              <a:t>Denial</a:t>
            </a:r>
            <a:r>
              <a:rPr lang="nl-NL" dirty="0" smtClean="0"/>
              <a:t> of Service attacks</a:t>
            </a:r>
          </a:p>
          <a:p>
            <a:pPr lvl="1"/>
            <a:r>
              <a:rPr lang="nl-NL" dirty="0" smtClean="0"/>
              <a:t>Brute Force Password </a:t>
            </a:r>
            <a:r>
              <a:rPr lang="nl-NL" dirty="0" err="1" smtClean="0"/>
              <a:t>guessing</a:t>
            </a:r>
            <a:endParaRPr lang="nl-NL" dirty="0" smtClean="0"/>
          </a:p>
          <a:p>
            <a:pPr lvl="1"/>
            <a:r>
              <a:rPr lang="nl-NL" dirty="0" err="1" smtClean="0"/>
              <a:t>Social</a:t>
            </a:r>
            <a:r>
              <a:rPr lang="nl-NL" dirty="0" smtClean="0"/>
              <a:t> engineering</a:t>
            </a:r>
            <a:endParaRPr lang="nl-NL" dirty="0"/>
          </a:p>
          <a:p>
            <a:r>
              <a:rPr lang="nl-NL" dirty="0" smtClean="0"/>
              <a:t>Dit om schade te voorkomen</a:t>
            </a:r>
          </a:p>
          <a:p>
            <a:r>
              <a:rPr lang="nl-NL" dirty="0" smtClean="0"/>
              <a:t>Mijn buurman mag best voelen of mijn deur goed dicht zit, maar niet mijn huis aansteken om te kijken of het brand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Beperkingen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18" y="1282700"/>
            <a:ext cx="2895167" cy="38602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84766" y="4740861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Shackled to the floor </a:t>
            </a:r>
            <a:r>
              <a:rPr lang="en-US" sz="800" dirty="0" smtClean="0"/>
              <a:t>CC ND </a:t>
            </a:r>
            <a:r>
              <a:rPr lang="en-US" sz="800" dirty="0" smtClean="0"/>
              <a:t>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Jason Ilagan</a:t>
            </a:r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/30033419@N00/428014152/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146324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566" r="1056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Ik zie een verschil tussen </a:t>
            </a:r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r>
              <a:rPr lang="nl-NL" dirty="0" smtClean="0"/>
              <a:t> en </a:t>
            </a:r>
            <a:r>
              <a:rPr lang="nl-NL" dirty="0" err="1" smtClean="0"/>
              <a:t>Crowd</a:t>
            </a:r>
            <a:r>
              <a:rPr lang="nl-NL" dirty="0" smtClean="0"/>
              <a:t>-source bug </a:t>
            </a:r>
            <a:r>
              <a:rPr lang="nl-NL" dirty="0" err="1" smtClean="0"/>
              <a:t>hunting</a:t>
            </a:r>
            <a:endParaRPr lang="nl-NL" dirty="0" smtClean="0"/>
          </a:p>
          <a:p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r>
              <a:rPr lang="nl-NL" dirty="0" smtClean="0"/>
              <a:t> : open staan voor meldingen en hier verantwoord mee omgaan</a:t>
            </a:r>
          </a:p>
          <a:p>
            <a:r>
              <a:rPr lang="nl-NL" dirty="0" smtClean="0"/>
              <a:t>Bug </a:t>
            </a:r>
            <a:r>
              <a:rPr lang="nl-NL" dirty="0" err="1" smtClean="0"/>
              <a:t>hunting</a:t>
            </a:r>
            <a:r>
              <a:rPr lang="nl-NL" dirty="0" smtClean="0"/>
              <a:t>: een beloning uitloven om zoveel mogelijk mensen naar bugs te laten zoeken</a:t>
            </a:r>
          </a:p>
          <a:p>
            <a:r>
              <a:rPr lang="nl-NL" dirty="0" smtClean="0"/>
              <a:t>Anderen (ook melders) zien dit verschil soms niet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Crowd-sourced</a:t>
            </a:r>
            <a:r>
              <a:rPr lang="nl-NL" dirty="0" smtClean="0"/>
              <a:t> Bug </a:t>
            </a:r>
            <a:r>
              <a:rPr lang="nl-NL" dirty="0" err="1" smtClean="0"/>
              <a:t>Hunting</a:t>
            </a:r>
            <a:endParaRPr lang="nl-NL" dirty="0"/>
          </a:p>
        </p:txBody>
      </p:sp>
      <p:sp>
        <p:nvSpPr>
          <p:cNvPr id="6" name="TextBox 5"/>
          <p:cNvSpPr txBox="1"/>
          <p:nvPr/>
        </p:nvSpPr>
        <p:spPr>
          <a:xfrm>
            <a:off x="5763927" y="4740861"/>
            <a:ext cx="32864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err="1" smtClean="0"/>
              <a:t>Multitud</a:t>
            </a:r>
            <a:r>
              <a:rPr lang="en-US" sz="800" dirty="0" smtClean="0"/>
              <a:t>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NC ND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err="1" smtClean="0"/>
              <a:t>Hersson</a:t>
            </a:r>
            <a:r>
              <a:rPr lang="en-US" sz="800" dirty="0" smtClean="0"/>
              <a:t> </a:t>
            </a:r>
            <a:r>
              <a:rPr lang="en-US" sz="800" dirty="0" err="1" smtClean="0"/>
              <a:t>Piratoba</a:t>
            </a:r>
            <a:endParaRPr lang="en-US" sz="800" dirty="0" smtClean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/36612932@N02/5759051721/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363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whoami</a:t>
            </a:r>
            <a:endParaRPr lang="en-US" dirty="0"/>
          </a:p>
        </p:txBody>
      </p:sp>
      <p:sp>
        <p:nvSpPr>
          <p:cNvPr id="5" name="Tijdelijke aanduiding voor inhoud 9"/>
          <p:cNvSpPr>
            <a:spLocks noGrp="1"/>
          </p:cNvSpPr>
          <p:nvPr>
            <p:ph sz="quarter" idx="10"/>
          </p:nvPr>
        </p:nvSpPr>
        <p:spPr>
          <a:xfrm>
            <a:off x="0" y="1282700"/>
            <a:ext cx="6853238" cy="3968922"/>
          </a:xfrm>
        </p:spPr>
        <p:txBody>
          <a:bodyPr>
            <a:normAutofit/>
          </a:bodyPr>
          <a:lstStyle/>
          <a:p>
            <a:r>
              <a:rPr lang="en-GB" noProof="0" dirty="0" smtClean="0"/>
              <a:t>Frank </a:t>
            </a:r>
            <a:r>
              <a:rPr lang="en-GB" noProof="0" dirty="0" err="1" smtClean="0"/>
              <a:t>Breedijk</a:t>
            </a:r>
            <a:r>
              <a:rPr lang="en-GB" noProof="0" dirty="0" smtClean="0"/>
              <a:t/>
            </a:r>
            <a:br>
              <a:rPr lang="en-GB" noProof="0" dirty="0" smtClean="0"/>
            </a:br>
            <a:endParaRPr lang="en-GB" noProof="0" dirty="0" smtClean="0"/>
          </a:p>
          <a:p>
            <a:pPr lvl="1" rtl="0" eaLnBrk="1" fontAlgn="base" hangingPunct="1"/>
            <a:r>
              <a:rPr lang="en-GB" sz="1600" dirty="0" smtClean="0">
                <a:latin typeface="+mn-lt"/>
              </a:rPr>
              <a:t>Security </a:t>
            </a:r>
            <a:r>
              <a:rPr lang="en-GB" sz="1600" dirty="0">
                <a:latin typeface="+mn-lt"/>
              </a:rPr>
              <a:t>Officer at Schuberg Philis</a:t>
            </a:r>
          </a:p>
          <a:p>
            <a:pPr lvl="1" rtl="0" eaLnBrk="1" fontAlgn="base" hangingPunct="1"/>
            <a:r>
              <a:rPr lang="en-GB" sz="1600" dirty="0">
                <a:latin typeface="+mn-lt"/>
              </a:rPr>
              <a:t>Author of Seccubus</a:t>
            </a:r>
          </a:p>
          <a:p>
            <a:pPr lvl="1" rtl="0" eaLnBrk="1" fontAlgn="base" hangingPunct="1"/>
            <a:r>
              <a:rPr lang="en-GB" sz="1600" dirty="0">
                <a:latin typeface="+mn-lt"/>
              </a:rPr>
              <a:t>Blogger for CupFigther.net</a:t>
            </a:r>
            <a:endParaRPr lang="en-GB" sz="1600" noProof="0" dirty="0" smtClean="0"/>
          </a:p>
          <a:p>
            <a:pPr lvl="1" rtl="0" eaLnBrk="1" fontAlgn="base" hangingPunct="1"/>
            <a:endParaRPr lang="en-GB" sz="1700" dirty="0" smtClean="0">
              <a:latin typeface="+mn-lt"/>
            </a:endParaRPr>
          </a:p>
          <a:p>
            <a:pPr marL="179378" lvl="1" indent="0" rtl="0" eaLnBrk="1" fontAlgn="base" hangingPunct="1">
              <a:buNone/>
            </a:pPr>
            <a:endParaRPr lang="en-GB" sz="1700" dirty="0">
              <a:latin typeface="+mn-lt"/>
            </a:endParaRPr>
          </a:p>
          <a:p>
            <a:pPr lvl="1" rtl="0" eaLnBrk="1" fontAlgn="base" hangingPunct="1">
              <a:buNone/>
            </a:pPr>
            <a:endParaRPr lang="en-GB" dirty="0"/>
          </a:p>
          <a:p>
            <a:pPr marL="179378" lvl="1" indent="0" fontAlgn="base">
              <a:buNone/>
              <a:tabLst>
                <a:tab pos="1087438" algn="ctr"/>
              </a:tabLst>
            </a:pPr>
            <a:r>
              <a:rPr lang="en-GB" noProof="0" dirty="0" smtClean="0"/>
              <a:t>Email 		fbreedijk@schubergphilis.com</a:t>
            </a:r>
          </a:p>
          <a:p>
            <a:pPr lvl="1" rtl="0" eaLnBrk="1" fontAlgn="base" hangingPunct="1">
              <a:buNone/>
              <a:tabLst>
                <a:tab pos="1087438" algn="ctr"/>
              </a:tabLst>
            </a:pPr>
            <a:r>
              <a:rPr lang="en-GB" dirty="0" smtClean="0">
                <a:latin typeface="+mn-lt"/>
              </a:rPr>
              <a:t>Twitter</a:t>
            </a:r>
            <a:r>
              <a:rPr lang="en-GB" dirty="0">
                <a:latin typeface="+mn-lt"/>
              </a:rPr>
              <a:t>	</a:t>
            </a:r>
            <a:r>
              <a:rPr lang="en-GB" dirty="0" smtClean="0">
                <a:latin typeface="+mn-lt"/>
              </a:rPr>
              <a:t>	@</a:t>
            </a:r>
            <a:r>
              <a:rPr lang="en-GB" dirty="0">
                <a:latin typeface="+mn-lt"/>
              </a:rPr>
              <a:t>Seccubus</a:t>
            </a:r>
          </a:p>
          <a:p>
            <a:pPr lvl="1" rtl="0" eaLnBrk="1" fontAlgn="base" hangingPunct="1">
              <a:buNone/>
              <a:tabLst>
                <a:tab pos="1087438" algn="ctr"/>
              </a:tabLst>
            </a:pPr>
            <a:r>
              <a:rPr lang="en-GB" noProof="0" dirty="0" smtClean="0"/>
              <a:t>Blog		http://cupfighter.net</a:t>
            </a:r>
          </a:p>
          <a:p>
            <a:pPr lvl="1" rtl="0" eaLnBrk="1" fontAlgn="base" hangingPunct="1">
              <a:buNone/>
              <a:tabLst>
                <a:tab pos="1087438" algn="ctr"/>
              </a:tabLst>
            </a:pPr>
            <a:r>
              <a:rPr lang="en-GB" dirty="0" smtClean="0">
                <a:latin typeface="+mn-lt"/>
              </a:rPr>
              <a:t>Project </a:t>
            </a:r>
            <a:r>
              <a:rPr lang="en-GB" dirty="0">
                <a:latin typeface="+mn-lt"/>
              </a:rPr>
              <a:t>	</a:t>
            </a:r>
            <a:r>
              <a:rPr lang="en-GB" dirty="0" smtClean="0">
                <a:latin typeface="+mn-lt"/>
              </a:rPr>
              <a:t>	http</a:t>
            </a:r>
            <a:r>
              <a:rPr lang="en-GB" dirty="0">
                <a:latin typeface="+mn-lt"/>
              </a:rPr>
              <a:t>://www.seccubus.com</a:t>
            </a:r>
          </a:p>
          <a:p>
            <a:pPr lvl="1" rtl="0" eaLnBrk="1" fontAlgn="base" hangingPunct="1">
              <a:buNone/>
              <a:tabLst>
                <a:tab pos="1087438" algn="ctr"/>
              </a:tabLst>
            </a:pPr>
            <a:r>
              <a:rPr lang="en-GB" noProof="0" dirty="0" smtClean="0"/>
              <a:t>Company		http://www.schubergphilis.com</a:t>
            </a:r>
            <a:endParaRPr lang="en-GB" dirty="0">
              <a:latin typeface="+mn-lt"/>
            </a:endParaRPr>
          </a:p>
        </p:txBody>
      </p:sp>
      <p:pic>
        <p:nvPicPr>
          <p:cNvPr id="6" name="Picture 5" descr="frank in band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1179" y="-1"/>
            <a:ext cx="3422822" cy="51324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33" y="-18534"/>
            <a:ext cx="3430715" cy="5143500"/>
          </a:xfrm>
          <a:prstGeom prst="rect">
            <a:avLst/>
          </a:prstGeom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5301049" y="4839409"/>
            <a:ext cx="3858798" cy="28555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00" dirty="0" smtClean="0">
                <a:solidFill>
                  <a:schemeClr val="accent6"/>
                </a:solidFill>
              </a:rPr>
              <a:t>photograph by Arthur van </a:t>
            </a:r>
            <a:r>
              <a:rPr lang="en-US" sz="1000" dirty="0" err="1" smtClean="0">
                <a:solidFill>
                  <a:schemeClr val="accent6"/>
                </a:solidFill>
              </a:rPr>
              <a:t>Schendel</a:t>
            </a:r>
            <a:endParaRPr lang="nl-NL" sz="1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0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err="1"/>
              <a:t>Bugcrowd</a:t>
            </a:r>
            <a:r>
              <a:rPr lang="nl-NL" dirty="0"/>
              <a:t/>
            </a:r>
            <a:br>
              <a:rPr lang="nl-NL" dirty="0"/>
            </a:br>
            <a:r>
              <a:rPr lang="nl-NL" dirty="0">
                <a:hlinkClick r:id="rId2"/>
              </a:rPr>
              <a:t>https://bugcrowd.com/</a:t>
            </a:r>
            <a:r>
              <a:rPr lang="nl-NL" dirty="0"/>
              <a:t> </a:t>
            </a:r>
          </a:p>
          <a:p>
            <a:r>
              <a:rPr lang="nl-NL" dirty="0" err="1"/>
              <a:t>HackerOne</a:t>
            </a:r>
            <a:r>
              <a:rPr lang="nl-NL" dirty="0"/>
              <a:t/>
            </a:r>
            <a:br>
              <a:rPr lang="nl-NL" dirty="0"/>
            </a:br>
            <a:r>
              <a:rPr lang="nl-NL" dirty="0">
                <a:hlinkClick r:id="rId3"/>
              </a:rPr>
              <a:t>https://hackerone.com/</a:t>
            </a:r>
            <a:r>
              <a:rPr lang="nl-NL" dirty="0"/>
              <a:t> </a:t>
            </a:r>
          </a:p>
          <a:p>
            <a:r>
              <a:rPr lang="nl-NL" dirty="0"/>
              <a:t>Google</a:t>
            </a:r>
            <a:br>
              <a:rPr lang="nl-NL" dirty="0"/>
            </a:br>
            <a:r>
              <a:rPr lang="nl-NL" dirty="0">
                <a:hlinkClick r:id="rId4"/>
              </a:rPr>
              <a:t>https://www.google.com/about/appsecurity/reward-program/</a:t>
            </a:r>
            <a:r>
              <a:rPr lang="nl-NL" dirty="0"/>
              <a:t> </a:t>
            </a:r>
          </a:p>
          <a:p>
            <a:r>
              <a:rPr lang="nl-NL" dirty="0"/>
              <a:t>The Internet Bug </a:t>
            </a:r>
            <a:r>
              <a:rPr lang="nl-NL" dirty="0" err="1"/>
              <a:t>Bounty</a:t>
            </a:r>
            <a:r>
              <a:rPr lang="nl-NL" dirty="0"/>
              <a:t> (Facebook &amp; Microsoft)</a:t>
            </a:r>
            <a:br>
              <a:rPr lang="nl-NL" dirty="0"/>
            </a:br>
            <a:r>
              <a:rPr lang="nl-NL" dirty="0">
                <a:hlinkClick r:id="rId5"/>
              </a:rPr>
              <a:t>https://internetbugbounty.org/</a:t>
            </a:r>
            <a:r>
              <a:rPr lang="nl-NL" dirty="0"/>
              <a:t> </a:t>
            </a:r>
          </a:p>
          <a:p>
            <a:r>
              <a:rPr lang="nl-NL" dirty="0"/>
              <a:t>Zero Day </a:t>
            </a:r>
            <a:r>
              <a:rPr lang="nl-NL" dirty="0" err="1"/>
              <a:t>Initiative</a:t>
            </a:r>
            <a:r>
              <a:rPr lang="nl-NL" dirty="0"/>
              <a:t/>
            </a:r>
            <a:br>
              <a:rPr lang="nl-NL" dirty="0"/>
            </a:br>
            <a:r>
              <a:rPr lang="nl-NL" dirty="0">
                <a:hlinkClick r:id="rId6"/>
              </a:rPr>
              <a:t>http://zerodayinitiative.com/</a:t>
            </a:r>
            <a:r>
              <a:rPr lang="nl-NL" dirty="0"/>
              <a:t> 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Geven allemaal (cash) </a:t>
            </a:r>
            <a:r>
              <a:rPr lang="nl-NL" dirty="0" err="1" smtClean="0"/>
              <a:t>rewards</a:t>
            </a:r>
            <a:r>
              <a:rPr lang="nl-NL" dirty="0" smtClean="0"/>
              <a:t> voor </a:t>
            </a:r>
            <a:r>
              <a:rPr lang="nl-NL" dirty="0" err="1" smtClean="0"/>
              <a:t>vulnerabilities</a:t>
            </a:r>
            <a:endParaRPr lang="nl-NL" dirty="0" smtClean="0"/>
          </a:p>
          <a:p>
            <a:r>
              <a:rPr lang="nl-NL" dirty="0" smtClean="0"/>
              <a:t>Kunnen helpen een RD programma in te richten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Bug </a:t>
            </a:r>
            <a:r>
              <a:rPr lang="nl-NL" dirty="0" err="1" smtClean="0"/>
              <a:t>bounty</a:t>
            </a:r>
            <a:r>
              <a:rPr lang="nl-NL" dirty="0" smtClean="0"/>
              <a:t> programs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46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In 2013 + 2014 208 meldingen, waarvan 68 geldig</a:t>
            </a:r>
          </a:p>
          <a:p>
            <a:r>
              <a:rPr lang="nl-NL" dirty="0" smtClean="0"/>
              <a:t>In 2015 64 RD meldingen, waarvan 8 geldig</a:t>
            </a:r>
          </a:p>
          <a:p>
            <a:r>
              <a:rPr lang="nl-NL" dirty="0" smtClean="0"/>
              <a:t>Van de 410 tickets totaal, 131 spam (32%)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de praktijk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74342"/>
            <a:ext cx="4447308" cy="38691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72" y="3322558"/>
            <a:ext cx="2847727" cy="182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Populairste onderwerpen van 2015</a:t>
            </a:r>
          </a:p>
          <a:p>
            <a:pPr lvl="1"/>
            <a:r>
              <a:rPr lang="nl-NL" dirty="0"/>
              <a:t>Mail/SPF/DKMI - 23 meldingen</a:t>
            </a:r>
          </a:p>
          <a:p>
            <a:pPr lvl="1"/>
            <a:r>
              <a:rPr lang="nl-NL" dirty="0"/>
              <a:t>TLS – 6 meldingen</a:t>
            </a:r>
          </a:p>
          <a:p>
            <a:pPr lvl="1"/>
            <a:r>
              <a:rPr lang="nl-NL" dirty="0"/>
              <a:t>Information </a:t>
            </a:r>
            <a:r>
              <a:rPr lang="nl-NL" dirty="0" err="1"/>
              <a:t>disclosure</a:t>
            </a:r>
            <a:r>
              <a:rPr lang="nl-NL" dirty="0"/>
              <a:t> – 4 meldingen</a:t>
            </a:r>
          </a:p>
          <a:p>
            <a:pPr lvl="1"/>
            <a:r>
              <a:rPr lang="nl-NL" dirty="0"/>
              <a:t>Cross Site Scripting – 4 meldingen</a:t>
            </a:r>
          </a:p>
          <a:p>
            <a:pPr lvl="1"/>
            <a:r>
              <a:rPr lang="nl-NL" dirty="0"/>
              <a:t>Cross Site </a:t>
            </a:r>
            <a:r>
              <a:rPr lang="nl-NL" dirty="0" err="1"/>
              <a:t>Request</a:t>
            </a:r>
            <a:r>
              <a:rPr lang="nl-NL" dirty="0"/>
              <a:t> </a:t>
            </a:r>
            <a:r>
              <a:rPr lang="nl-NL" dirty="0" err="1"/>
              <a:t>Forgery</a:t>
            </a:r>
            <a:r>
              <a:rPr lang="nl-NL" dirty="0"/>
              <a:t> – 3 meldingen</a:t>
            </a:r>
          </a:p>
          <a:p>
            <a:pPr lvl="1"/>
            <a:r>
              <a:rPr lang="nl-NL" dirty="0"/>
              <a:t>Host header </a:t>
            </a:r>
            <a:r>
              <a:rPr lang="nl-NL" dirty="0" err="1"/>
              <a:t>manipulation</a:t>
            </a:r>
            <a:r>
              <a:rPr lang="nl-NL" dirty="0"/>
              <a:t> – 3 </a:t>
            </a:r>
            <a:r>
              <a:rPr lang="nl-NL" dirty="0" smtClean="0"/>
              <a:t>meldingen</a:t>
            </a:r>
          </a:p>
          <a:p>
            <a:pPr lvl="1"/>
            <a:r>
              <a:rPr lang="nl-NL" dirty="0" err="1" smtClean="0"/>
              <a:t>Wildccard</a:t>
            </a:r>
            <a:r>
              <a:rPr lang="nl-NL" dirty="0" smtClean="0"/>
              <a:t> domain – 2 meldingen</a:t>
            </a:r>
          </a:p>
          <a:p>
            <a:pPr lvl="1"/>
            <a:r>
              <a:rPr lang="nl-NL" dirty="0" err="1" smtClean="0"/>
              <a:t>Clickjacking</a:t>
            </a:r>
            <a:r>
              <a:rPr lang="nl-NL" dirty="0" smtClean="0"/>
              <a:t> – 2 meldingen</a:t>
            </a:r>
          </a:p>
          <a:p>
            <a:pPr lvl="1"/>
            <a:r>
              <a:rPr lang="nl-NL" dirty="0" err="1" smtClean="0"/>
              <a:t>DoS</a:t>
            </a:r>
            <a:r>
              <a:rPr lang="nl-NL" dirty="0" smtClean="0"/>
              <a:t> – 2 meldingen</a:t>
            </a:r>
          </a:p>
          <a:p>
            <a:pPr lvl="1"/>
            <a:r>
              <a:rPr lang="nl-NL" dirty="0" smtClean="0"/>
              <a:t>Verkeerde website – 2 meldingen</a:t>
            </a:r>
            <a:endParaRPr lang="nl-NL" dirty="0"/>
          </a:p>
          <a:p>
            <a:endParaRPr lang="nl-NL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Terechte meldingen</a:t>
            </a:r>
          </a:p>
          <a:p>
            <a:pPr lvl="1"/>
            <a:r>
              <a:rPr lang="nl-NL" dirty="0" smtClean="0"/>
              <a:t>TLS – 3 meldingen</a:t>
            </a:r>
          </a:p>
          <a:p>
            <a:pPr lvl="1"/>
            <a:r>
              <a:rPr lang="nl-NL" dirty="0" smtClean="0"/>
              <a:t>Cross Site Scripting – 1 melding</a:t>
            </a:r>
          </a:p>
          <a:p>
            <a:pPr lvl="1"/>
            <a:r>
              <a:rPr lang="nl-NL" dirty="0" smtClean="0"/>
              <a:t>Host header </a:t>
            </a:r>
            <a:r>
              <a:rPr lang="nl-NL" dirty="0" err="1" smtClean="0"/>
              <a:t>manipulation</a:t>
            </a:r>
            <a:r>
              <a:rPr lang="nl-NL" dirty="0" smtClean="0"/>
              <a:t> – 1 melding</a:t>
            </a:r>
          </a:p>
          <a:p>
            <a:pPr lvl="1"/>
            <a:r>
              <a:rPr lang="nl-NL" dirty="0" err="1" smtClean="0"/>
              <a:t>Clickjacking</a:t>
            </a:r>
            <a:r>
              <a:rPr lang="nl-NL" dirty="0" smtClean="0"/>
              <a:t> – 1 melding</a:t>
            </a:r>
          </a:p>
          <a:p>
            <a:pPr lvl="1"/>
            <a:r>
              <a:rPr lang="nl-NL" dirty="0" smtClean="0"/>
              <a:t>Melding over 3</a:t>
            </a:r>
            <a:r>
              <a:rPr lang="nl-NL" baseline="30000" dirty="0" smtClean="0"/>
              <a:t>e</a:t>
            </a:r>
            <a:r>
              <a:rPr lang="nl-NL" dirty="0" smtClean="0"/>
              <a:t> partij – 1 melding</a:t>
            </a:r>
          </a:p>
          <a:p>
            <a:pPr lvl="1"/>
            <a:r>
              <a:rPr lang="nl-NL" dirty="0" smtClean="0"/>
              <a:t>CRLF </a:t>
            </a:r>
            <a:r>
              <a:rPr lang="nl-NL" dirty="0" err="1" smtClean="0"/>
              <a:t>injection</a:t>
            </a:r>
            <a:r>
              <a:rPr lang="nl-NL" dirty="0" smtClean="0"/>
              <a:t> – 1 melding</a:t>
            </a:r>
          </a:p>
          <a:p>
            <a:pPr lvl="1"/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 de praktijk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6129" b="31967"/>
          <a:stretch/>
        </p:blipFill>
        <p:spPr>
          <a:xfrm>
            <a:off x="4707082" y="0"/>
            <a:ext cx="4436918" cy="124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4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Doe het niet (zelf) als je de beveiliging niet op orde hebt</a:t>
            </a:r>
          </a:p>
          <a:p>
            <a:pPr lvl="1"/>
            <a:r>
              <a:rPr lang="nl-NL" dirty="0" smtClean="0"/>
              <a:t>Bijna 500 meldingen in 3 haar waarvan 76 terecht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Praktijklessen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7" y="1283196"/>
            <a:ext cx="3875808" cy="3860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9282" y="4740860"/>
            <a:ext cx="34147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England - Pub Sidewalk Sign </a:t>
            </a:r>
            <a:r>
              <a:rPr lang="en-US" sz="800" dirty="0" smtClean="0"/>
              <a:t>2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ND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Roger W</a:t>
            </a:r>
            <a:endParaRPr lang="en-US" sz="800" dirty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/24736216@N07/19925163296/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84374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Nederland loopt voorop</a:t>
            </a:r>
          </a:p>
          <a:p>
            <a:r>
              <a:rPr lang="nl-NL" dirty="0" smtClean="0"/>
              <a:t>In andere landen is me nog niet zo ”liberaal”</a:t>
            </a:r>
          </a:p>
          <a:p>
            <a:r>
              <a:rPr lang="nl-NL" dirty="0" smtClean="0"/>
              <a:t>Kan moeilijk zijn dit door </a:t>
            </a:r>
            <a:r>
              <a:rPr lang="nl-NL" dirty="0" err="1" smtClean="0"/>
              <a:t>legal</a:t>
            </a:r>
            <a:r>
              <a:rPr lang="nl-NL" dirty="0" smtClean="0"/>
              <a:t> heen te krijgen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Praktijklessen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5838286" y="4740860"/>
            <a:ext cx="3305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Amsterdam 2008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NC SA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Martin </a:t>
            </a:r>
            <a:r>
              <a:rPr lang="en-US" sz="800" dirty="0" err="1" smtClean="0"/>
              <a:t>Wippel</a:t>
            </a:r>
            <a:endParaRPr lang="en-US" sz="800" dirty="0" smtClean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/25535162@N02/2657770215/</a:t>
            </a:r>
            <a:endParaRPr lang="en-US"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98600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5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Geen aangifte doen is niet hetzelfde als onschendbaarheid</a:t>
            </a:r>
          </a:p>
          <a:p>
            <a:r>
              <a:rPr lang="nl-NL" dirty="0" smtClean="0"/>
              <a:t>De beheerder is niet de enige partij de aangifte kan doen:</a:t>
            </a:r>
          </a:p>
          <a:p>
            <a:pPr lvl="1"/>
            <a:r>
              <a:rPr lang="nl-NL" dirty="0" smtClean="0"/>
              <a:t>In geval van persoonsgegeven kan iedere benadeelde aangifte doen</a:t>
            </a:r>
          </a:p>
          <a:p>
            <a:pPr lvl="1"/>
            <a:r>
              <a:rPr lang="nl-NL" dirty="0" smtClean="0"/>
              <a:t>De beheerder is niet altijd de eigenaar van de site</a:t>
            </a:r>
          </a:p>
          <a:p>
            <a:r>
              <a:rPr lang="nl-NL" dirty="0" smtClean="0"/>
              <a:t>Ook zonder aangifte kan het OM vervolging instellen</a:t>
            </a:r>
          </a:p>
          <a:p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Praktijklessen</a:t>
            </a:r>
            <a:endParaRPr lang="nl-NL" dirty="0"/>
          </a:p>
        </p:txBody>
      </p:sp>
      <p:sp>
        <p:nvSpPr>
          <p:cNvPr id="8" name="TextBox 7"/>
          <p:cNvSpPr txBox="1"/>
          <p:nvPr/>
        </p:nvSpPr>
        <p:spPr>
          <a:xfrm>
            <a:off x="5488831" y="4740860"/>
            <a:ext cx="3655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smtClean="0"/>
              <a:t>What can you go to jail for?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NC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Christian Handley</a:t>
            </a:r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/94975149@N00/388489848/</a:t>
            </a:r>
            <a:endParaRPr lang="en-US" sz="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15" y="1283276"/>
            <a:ext cx="2895168" cy="386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7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Een fles champagne opsturen naar b.v. Saoedi Arabië is geen goed idee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Drank versturen is niet altijd een goed idee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1" y="1284021"/>
            <a:ext cx="2971799" cy="3859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06840" y="4740860"/>
            <a:ext cx="343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 err="1" smtClean="0"/>
              <a:t>Sektnase</a:t>
            </a:r>
            <a:r>
              <a:rPr lang="en-US" sz="800" dirty="0" smtClean="0"/>
              <a:t> III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Mark </a:t>
            </a:r>
            <a:r>
              <a:rPr lang="en-US" sz="800" dirty="0" err="1" smtClean="0"/>
              <a:t>Strobl</a:t>
            </a:r>
            <a:endParaRPr lang="en-US" sz="800" dirty="0" smtClean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/47259373@N02/13944240690/</a:t>
            </a:r>
            <a:endParaRPr lang="en-US" sz="800" dirty="0" smtClean="0"/>
          </a:p>
        </p:txBody>
      </p:sp>
    </p:spTree>
    <p:extLst>
      <p:ext uri="{BB962C8B-B14F-4D97-AF65-F5344CB8AC3E}">
        <p14:creationId xmlns:p14="http://schemas.microsoft.com/office/powerpoint/2010/main" val="382474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 moet het dus niet…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02708"/>
            <a:ext cx="5766954" cy="3840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81668" y="4740860"/>
            <a:ext cx="4062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Mom face planting, </a:t>
            </a:r>
            <a:r>
              <a:rPr lang="en-US" sz="800" dirty="0" err="1"/>
              <a:t>Keiran</a:t>
            </a:r>
            <a:r>
              <a:rPr lang="en-US" sz="800" dirty="0"/>
              <a:t> having a </a:t>
            </a:r>
            <a:r>
              <a:rPr lang="en-US" sz="800" dirty="0" smtClean="0"/>
              <a:t>ball </a:t>
            </a:r>
            <a:r>
              <a:rPr lang="en-US" sz="800" dirty="0" smtClean="0"/>
              <a:t>a </a:t>
            </a:r>
            <a:r>
              <a:rPr lang="en-US" sz="800" dirty="0" smtClean="0"/>
              <a:t>CC </a:t>
            </a:r>
            <a:r>
              <a:rPr lang="en-US" sz="800" dirty="0" smtClean="0"/>
              <a:t>NC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 smtClean="0"/>
              <a:t>Six </a:t>
            </a:r>
            <a:r>
              <a:rPr lang="en-US" sz="800" dirty="0" err="1" smtClean="0"/>
              <a:t>intheworld</a:t>
            </a:r>
            <a:endParaRPr lang="en-US" sz="800" dirty="0" smtClean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/40668062@N00/316582070/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217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Geen vermelding van welke website het gaat, of welke techniek er is gebruikt om de kwetsbaarheid vast te stellen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 moet het dus niet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81152"/>
            <a:ext cx="4281054" cy="386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Dit is </a:t>
            </a:r>
            <a:r>
              <a:rPr lang="nl-NL" dirty="0" err="1" smtClean="0"/>
              <a:t>dual</a:t>
            </a:r>
            <a:r>
              <a:rPr lang="nl-NL" dirty="0" smtClean="0"/>
              <a:t> factor inlog scherm…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 moet het dus niet</a:t>
            </a:r>
            <a:endParaRPr lang="nl-N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82700"/>
            <a:ext cx="4571999" cy="167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61509"/>
            <a:ext cx="4589571" cy="13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98" y="1714500"/>
            <a:ext cx="3490110" cy="3428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1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smtClean="0"/>
              <a:t>Wat zou u willen dat u buurman doet?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Bij u binnenstappen en uw huis leeghalen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/>
              <a:t>Een afdruk </a:t>
            </a:r>
            <a:r>
              <a:rPr lang="nl-NL" dirty="0" smtClean="0"/>
              <a:t>maakt van </a:t>
            </a:r>
            <a:r>
              <a:rPr lang="nl-NL" dirty="0"/>
              <a:t>uw </a:t>
            </a:r>
            <a:r>
              <a:rPr lang="nl-NL" dirty="0" smtClean="0"/>
              <a:t>sleutels</a:t>
            </a:r>
          </a:p>
          <a:p>
            <a:pPr marL="590532" lvl="2" indent="-228600">
              <a:buFont typeface="+mj-lt"/>
              <a:buAutoNum type="alphaLcParenR"/>
            </a:pPr>
            <a:r>
              <a:rPr lang="nl-NL" dirty="0" smtClean="0"/>
              <a:t>Voor eigen gebruik</a:t>
            </a:r>
          </a:p>
          <a:p>
            <a:pPr marL="590532" lvl="2" indent="-228600">
              <a:buFont typeface="+mj-lt"/>
              <a:buAutoNum type="alphaLcParenR"/>
            </a:pPr>
            <a:r>
              <a:rPr lang="nl-NL" dirty="0" smtClean="0"/>
              <a:t>Om door te verkopen aan een crimineel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Niets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Bij u binnenstappen om te kijken of u thuis bent en u te attenderen op uw vergeten sleutels</a:t>
            </a:r>
          </a:p>
          <a:p>
            <a:pPr marL="407978" lvl="1" indent="-228600">
              <a:buFont typeface="+mj-lt"/>
              <a:buAutoNum type="alphaLcParenR"/>
            </a:pPr>
            <a:endParaRPr lang="nl-NL" dirty="0"/>
          </a:p>
          <a:p>
            <a:pPr lvl="0"/>
            <a:r>
              <a:rPr lang="nl-NL" dirty="0" smtClean="0">
                <a:solidFill>
                  <a:prstClr val="white"/>
                </a:solidFill>
              </a:rPr>
              <a:t>Formeel is alleen optie c (en mogelijk b) legaal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Is dit u ooit overkomen?</a:t>
            </a:r>
            <a:endParaRPr lang="nl-NL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18" y="1280682"/>
            <a:ext cx="3639724" cy="36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Antwoord op een melding van een </a:t>
            </a:r>
            <a:r>
              <a:rPr lang="nl-NL" dirty="0" err="1" smtClean="0"/>
              <a:t>stored</a:t>
            </a:r>
            <a:r>
              <a:rPr lang="nl-NL" dirty="0" smtClean="0"/>
              <a:t> cross site </a:t>
            </a:r>
            <a:r>
              <a:rPr lang="nl-NL" dirty="0" err="1" smtClean="0"/>
              <a:t>scripting</a:t>
            </a:r>
            <a:r>
              <a:rPr lang="nl-NL" dirty="0" smtClean="0"/>
              <a:t> kwetsbaarheid.</a:t>
            </a:r>
          </a:p>
          <a:p>
            <a:r>
              <a:rPr lang="nl-NL" dirty="0" smtClean="0"/>
              <a:t>Vrij vertaald: “Dat veld is niet ontworpen voor javascript, daar moet je alleen letters en cijfers invoeren”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 moet het dus niet</a:t>
            </a:r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0" y="1669977"/>
            <a:ext cx="4579626" cy="285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Rapportage aan grote </a:t>
            </a:r>
            <a:r>
              <a:rPr lang="nl-NL" dirty="0" err="1" smtClean="0"/>
              <a:t>telco</a:t>
            </a:r>
            <a:endParaRPr lang="nl-NL" dirty="0" smtClean="0"/>
          </a:p>
          <a:p>
            <a:r>
              <a:rPr lang="nl-NL" dirty="0" smtClean="0"/>
              <a:t>Q: </a:t>
            </a:r>
            <a:r>
              <a:rPr lang="nl-NL" dirty="0" err="1" smtClean="0"/>
              <a:t>Herbben</a:t>
            </a:r>
            <a:r>
              <a:rPr lang="nl-NL" dirty="0" smtClean="0"/>
              <a:t> </a:t>
            </a:r>
            <a:r>
              <a:rPr lang="nl-NL" dirty="0" err="1" smtClean="0"/>
              <a:t>jully</a:t>
            </a:r>
            <a:r>
              <a:rPr lang="nl-NL" dirty="0" smtClean="0"/>
              <a:t> een PGP </a:t>
            </a:r>
            <a:r>
              <a:rPr lang="nl-NL" dirty="0" err="1" smtClean="0"/>
              <a:t>key</a:t>
            </a:r>
            <a:r>
              <a:rPr lang="nl-NL" dirty="0" smtClean="0"/>
              <a:t>?</a:t>
            </a:r>
          </a:p>
          <a:p>
            <a:r>
              <a:rPr lang="nl-NL" dirty="0" smtClean="0"/>
              <a:t>A: Nee, kun je:</a:t>
            </a:r>
          </a:p>
          <a:p>
            <a:pPr lvl="1"/>
            <a:r>
              <a:rPr lang="nl-NL" dirty="0" smtClean="0"/>
              <a:t>De file op een SFTP server zetten (SMS mij het wachtwoord)</a:t>
            </a:r>
          </a:p>
          <a:p>
            <a:pPr lvl="1"/>
            <a:r>
              <a:rPr lang="nl-NL" dirty="0" smtClean="0"/>
              <a:t>Het bestand met 7zip en wachtwoord inpakken (stuur me die ook via SMS)</a:t>
            </a:r>
          </a:p>
          <a:p>
            <a:pPr lvl="1"/>
            <a:r>
              <a:rPr lang="nl-NL" dirty="0" smtClean="0"/>
              <a:t>Mijn </a:t>
            </a:r>
            <a:r>
              <a:rPr lang="nl-NL" dirty="0" err="1" smtClean="0"/>
              <a:t>nummver</a:t>
            </a:r>
            <a:r>
              <a:rPr lang="nl-NL" dirty="0" smtClean="0"/>
              <a:t> is 06-xxxxxxxx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Zo moet het dus niet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67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 smtClean="0"/>
              <a:t>Een ‘hacker’ vind een (mogelijke) kwetsbaarheid in uw website, wat wilt u dat hij doet?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Uw database leeghalen of wissen?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De kwetsbaarheid noteren en</a:t>
            </a:r>
          </a:p>
          <a:p>
            <a:pPr marL="590532" lvl="2" indent="-228600">
              <a:buFont typeface="+mj-lt"/>
              <a:buAutoNum type="alphaLcParenR"/>
            </a:pPr>
            <a:r>
              <a:rPr lang="nl-NL" dirty="0" smtClean="0"/>
              <a:t>Later zelf gebruiken</a:t>
            </a:r>
          </a:p>
          <a:p>
            <a:pPr marL="590532" lvl="2" indent="-228600">
              <a:buFont typeface="+mj-lt"/>
              <a:buAutoNum type="alphaLcParenR"/>
            </a:pPr>
            <a:r>
              <a:rPr lang="nl-NL" dirty="0" smtClean="0"/>
              <a:t>Door verkopen aan een crimineel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Niets</a:t>
            </a:r>
          </a:p>
          <a:p>
            <a:pPr marL="407978" lvl="1" indent="-228600">
              <a:buFont typeface="+mj-lt"/>
              <a:buAutoNum type="alphaLcParenR"/>
            </a:pPr>
            <a:r>
              <a:rPr lang="nl-NL" dirty="0" smtClean="0"/>
              <a:t>U op de hoogte stelt van het lek</a:t>
            </a:r>
          </a:p>
          <a:p>
            <a:pPr marL="407978" lvl="1" indent="-228600">
              <a:buFont typeface="+mj-lt"/>
              <a:buAutoNum type="alphaLcParenR"/>
            </a:pPr>
            <a:endParaRPr lang="nl-NL" dirty="0"/>
          </a:p>
          <a:p>
            <a:pPr lvl="0"/>
            <a:r>
              <a:rPr lang="nl-NL" dirty="0" smtClean="0">
                <a:solidFill>
                  <a:prstClr val="white"/>
                </a:solidFill>
              </a:rPr>
              <a:t>Formeel is het zoeken naar kwetsbaarheden mogelijk al strafbaar</a:t>
            </a:r>
            <a:endParaRPr lang="nl-NL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718" y="2139884"/>
            <a:ext cx="4567282" cy="2780521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Computervredebreuk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328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82700"/>
            <a:ext cx="2303362" cy="1291444"/>
          </a:xfrm>
        </p:spPr>
        <p:txBody>
          <a:bodyPr/>
          <a:lstStyle/>
          <a:p>
            <a:r>
              <a:rPr lang="nl-NL" dirty="0" smtClean="0"/>
              <a:t>Wij kozen in 2012 voor optie 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Optie</a:t>
            </a:r>
            <a:r>
              <a:rPr lang="en-US" dirty="0" smtClean="0"/>
              <a:t> D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5570"/>
          <a:stretch/>
        </p:blipFill>
        <p:spPr>
          <a:xfrm>
            <a:off x="2303362" y="1291244"/>
            <a:ext cx="6840638" cy="385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92" r="559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Als we willen dat mensen naar ons toe komen om kwetsbaarheden te melden, zullen we ze een veilige omgeving moeten bieden</a:t>
            </a:r>
          </a:p>
          <a:p>
            <a:r>
              <a:rPr lang="nl-NL" dirty="0" smtClean="0"/>
              <a:t>Doel</a:t>
            </a:r>
          </a:p>
          <a:p>
            <a:pPr lvl="1"/>
            <a:r>
              <a:rPr lang="nl-NL" dirty="0" smtClean="0"/>
              <a:t>Kwetsbaarheden verantwoord melden</a:t>
            </a:r>
          </a:p>
          <a:p>
            <a:pPr lvl="1"/>
            <a:r>
              <a:rPr lang="nl-NL" dirty="0" smtClean="0"/>
              <a:t>Meldingen zorgvuldig af te handelen</a:t>
            </a:r>
          </a:p>
          <a:p>
            <a:pPr lvl="1"/>
            <a:r>
              <a:rPr lang="nl-NL" dirty="0" smtClean="0"/>
              <a:t>Schade voorkomen of beperken</a:t>
            </a:r>
          </a:p>
          <a:p>
            <a:pPr lvl="1"/>
            <a:r>
              <a:rPr lang="nl-NL" dirty="0" smtClean="0"/>
              <a:t>Voldoende tijd beschikbaar voor herstel tussen melding en publicatie</a:t>
            </a:r>
            <a:endParaRPr lang="nl-NL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Leidraad </a:t>
            </a:r>
            <a:r>
              <a:rPr lang="nl-NL" dirty="0" err="1" smtClean="0"/>
              <a:t>ResponsIble</a:t>
            </a:r>
            <a:r>
              <a:rPr lang="nl-NL" dirty="0" smtClean="0"/>
              <a:t> </a:t>
            </a:r>
            <a:r>
              <a:rPr lang="nl-NL" dirty="0" err="1" smtClean="0"/>
              <a:t>Disclosure</a:t>
            </a:r>
            <a:endParaRPr lang="nl-NL" dirty="0"/>
          </a:p>
        </p:txBody>
      </p:sp>
      <p:sp>
        <p:nvSpPr>
          <p:cNvPr id="9" name="TextBox 8"/>
          <p:cNvSpPr txBox="1"/>
          <p:nvPr/>
        </p:nvSpPr>
        <p:spPr>
          <a:xfrm>
            <a:off x="5742138" y="4746139"/>
            <a:ext cx="3334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dirty="0"/>
              <a:t>Volcano Parking </a:t>
            </a:r>
            <a:r>
              <a:rPr lang="en-US" sz="800" dirty="0" smtClean="0"/>
              <a:t>a CC </a:t>
            </a:r>
            <a:r>
              <a:rPr lang="en-US" sz="800" dirty="0" smtClean="0"/>
              <a:t>NC SA 2.0</a:t>
            </a:r>
            <a:r>
              <a:rPr lang="en-US" sz="800" dirty="0" smtClean="0"/>
              <a:t> </a:t>
            </a:r>
            <a:r>
              <a:rPr lang="en-US" sz="800" dirty="0" smtClean="0"/>
              <a:t>image by </a:t>
            </a:r>
            <a:r>
              <a:rPr lang="en-US" sz="800" dirty="0"/>
              <a:t>Kirk </a:t>
            </a:r>
            <a:r>
              <a:rPr lang="en-US" sz="800" dirty="0" err="1"/>
              <a:t>Biglione</a:t>
            </a:r>
            <a:endParaRPr lang="en-US" sz="800" dirty="0"/>
          </a:p>
          <a:p>
            <a:pPr algn="r"/>
            <a:r>
              <a:rPr lang="pl-PL" sz="800" dirty="0" err="1"/>
              <a:t>https</a:t>
            </a:r>
            <a:r>
              <a:rPr lang="pl-PL" sz="800" dirty="0"/>
              <a:t>://</a:t>
            </a:r>
            <a:r>
              <a:rPr lang="pl-PL" sz="800" dirty="0" err="1"/>
              <a:t>www.flickr.com</a:t>
            </a:r>
            <a:r>
              <a:rPr lang="pl-PL" sz="800" dirty="0"/>
              <a:t>/</a:t>
            </a:r>
            <a:r>
              <a:rPr lang="pl-PL" sz="800" dirty="0" err="1"/>
              <a:t>photos</a:t>
            </a:r>
            <a:r>
              <a:rPr lang="pl-PL" sz="800" dirty="0"/>
              <a:t>/51035690166@N01/77310845/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1817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/>
              <a:t>Zo hoort het inderdaad niet…</a:t>
            </a:r>
          </a:p>
          <a:p>
            <a:r>
              <a:rPr lang="nl-NL" dirty="0" smtClean="0"/>
              <a:t>Alle “</a:t>
            </a:r>
            <a:r>
              <a:rPr lang="nl-NL" dirty="0" err="1" smtClean="0"/>
              <a:t>blurring</a:t>
            </a:r>
            <a:r>
              <a:rPr lang="nl-NL" dirty="0" smtClean="0"/>
              <a:t>” is gedaan door de spreker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Verantwoord melden</a:t>
            </a:r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965" y="877823"/>
            <a:ext cx="6852039" cy="426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b="1" u="sng" dirty="0" smtClean="0"/>
              <a:t>Wat verwachten we van de melder?</a:t>
            </a:r>
          </a:p>
          <a:p>
            <a:r>
              <a:rPr lang="nl-NL" dirty="0" smtClean="0"/>
              <a:t>Niet </a:t>
            </a:r>
            <a:r>
              <a:rPr lang="nl-NL" dirty="0"/>
              <a:t>publiek, maar </a:t>
            </a:r>
            <a:r>
              <a:rPr lang="nl-NL" dirty="0" err="1"/>
              <a:t>prive</a:t>
            </a:r>
            <a:endParaRPr lang="nl-NL" dirty="0"/>
          </a:p>
          <a:p>
            <a:r>
              <a:rPr lang="nl-NL" dirty="0"/>
              <a:t>Aan de partij die verantwoordelijk is</a:t>
            </a:r>
          </a:p>
          <a:p>
            <a:r>
              <a:rPr lang="nl-NL" dirty="0"/>
              <a:t>Bij voorkeur </a:t>
            </a:r>
            <a:r>
              <a:rPr lang="nl-NL" dirty="0" smtClean="0"/>
              <a:t>versleuteld</a:t>
            </a:r>
          </a:p>
          <a:p>
            <a:r>
              <a:rPr lang="nl-NL" dirty="0" smtClean="0"/>
              <a:t>Met voldoende informatie</a:t>
            </a:r>
          </a:p>
          <a:p>
            <a:r>
              <a:rPr lang="nl-NL" dirty="0" smtClean="0"/>
              <a:t>Veilig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b="1" u="sng" dirty="0" smtClean="0"/>
              <a:t>Waar moeten wij voor zorgen?</a:t>
            </a:r>
          </a:p>
          <a:p>
            <a:r>
              <a:rPr lang="nl-NL" dirty="0" smtClean="0"/>
              <a:t>Maak duidelijk waar een kwetsbaarheid gemeld kan worden</a:t>
            </a:r>
          </a:p>
          <a:p>
            <a:r>
              <a:rPr lang="nl-NL" dirty="0" smtClean="0"/>
              <a:t>Maak duidelijk waarvoor je rapportages accepteert</a:t>
            </a:r>
          </a:p>
          <a:p>
            <a:r>
              <a:rPr lang="nl-NL" dirty="0" smtClean="0"/>
              <a:t>Maak duidelijk dat je complete meldingen verwacht</a:t>
            </a:r>
          </a:p>
          <a:p>
            <a:r>
              <a:rPr lang="nl-NL" dirty="0" smtClean="0"/>
              <a:t>Geef de melder de mogelijkheid te versleutelen</a:t>
            </a:r>
          </a:p>
          <a:p>
            <a:r>
              <a:rPr lang="nl-NL" dirty="0" smtClean="0"/>
              <a:t>Geef de melder de mogelijkheid anoniem te blijven</a:t>
            </a:r>
          </a:p>
          <a:p>
            <a:r>
              <a:rPr lang="nl-NL" dirty="0" smtClean="0"/>
              <a:t>Beloof eventueel geen aangifte te doen</a:t>
            </a:r>
            <a:endParaRPr lang="nl-NL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Verantwoorde melding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715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nl-NL" b="1" u="sng" dirty="0"/>
              <a:t>Waar moeten wij voor zorgen?</a:t>
            </a:r>
          </a:p>
          <a:p>
            <a:r>
              <a:rPr lang="nl-NL" dirty="0"/>
              <a:t>Maak duidelijk waar een kwetsbaarheid gemeld kan worden</a:t>
            </a:r>
          </a:p>
          <a:p>
            <a:r>
              <a:rPr lang="nl-NL" dirty="0"/>
              <a:t>Maak duidelijk waarvoor je rapportages accepteert</a:t>
            </a:r>
          </a:p>
          <a:p>
            <a:r>
              <a:rPr lang="nl-NL" dirty="0"/>
              <a:t>Maak duidelijk dat je complete meldingen verwacht</a:t>
            </a:r>
          </a:p>
          <a:p>
            <a:r>
              <a:rPr lang="nl-NL" dirty="0"/>
              <a:t>Geef de melder de mogelijkheid te versleutelen</a:t>
            </a:r>
          </a:p>
          <a:p>
            <a:r>
              <a:rPr lang="nl-NL" dirty="0"/>
              <a:t>Geef de melder de mogelijkheid anoniem te blijven</a:t>
            </a:r>
          </a:p>
          <a:p>
            <a:r>
              <a:rPr lang="nl-NL" dirty="0"/>
              <a:t>Beloof eventueel geen aangifte te </a:t>
            </a:r>
            <a:r>
              <a:rPr lang="nl-NL" dirty="0" smtClean="0"/>
              <a:t>doen</a:t>
            </a:r>
            <a:endParaRPr lang="nl-NL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Voorbeeld: </a:t>
            </a:r>
            <a:r>
              <a:rPr lang="nl-NL" dirty="0" err="1" smtClean="0"/>
              <a:t>https</a:t>
            </a:r>
            <a:r>
              <a:rPr lang="nl-NL" dirty="0" smtClean="0"/>
              <a:t>://</a:t>
            </a:r>
            <a:r>
              <a:rPr lang="nl-NL" dirty="0" err="1" smtClean="0"/>
              <a:t>ncsc.nl</a:t>
            </a:r>
            <a:r>
              <a:rPr lang="nl-NL" dirty="0" smtClean="0"/>
              <a:t>/security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47872"/>
            <a:ext cx="4554123" cy="1683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98092"/>
            <a:ext cx="4554124" cy="9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blank">
  <a:themeElements>
    <a:clrScheme name="Schuberg Philis">
      <a:dk1>
        <a:srgbClr val="1A1A20"/>
      </a:dk1>
      <a:lt1>
        <a:sysClr val="window" lastClr="FFFFFF"/>
      </a:lt1>
      <a:dk2>
        <a:srgbClr val="1A1A20"/>
      </a:dk2>
      <a:lt2>
        <a:srgbClr val="D9D9D2"/>
      </a:lt2>
      <a:accent1>
        <a:srgbClr val="55ACEE"/>
      </a:accent1>
      <a:accent2>
        <a:srgbClr val="FC7216"/>
      </a:accent2>
      <a:accent3>
        <a:srgbClr val="182A42"/>
      </a:accent3>
      <a:accent4>
        <a:srgbClr val="AAABA9"/>
      </a:accent4>
      <a:accent5>
        <a:srgbClr val="868784"/>
      </a:accent5>
      <a:accent6>
        <a:srgbClr val="646562"/>
      </a:accent6>
      <a:hlink>
        <a:srgbClr val="AAABA9"/>
      </a:hlink>
      <a:folHlink>
        <a:srgbClr val="AAABA9"/>
      </a:folHlink>
    </a:clrScheme>
    <a:fontScheme name="SBP fonts">
      <a:majorFont>
        <a:latin typeface="Gotham Bold"/>
        <a:ea typeface=""/>
        <a:cs typeface=""/>
      </a:majorFont>
      <a:minorFont>
        <a:latin typeface="Gotham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0A8A2E79-C2E8-4FC7-8204-826FF7054157}" vid="{B3522CFB-DD97-4EF3-9C96-C321DCB992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blank.potx</Template>
  <TotalTime>0</TotalTime>
  <Words>1336</Words>
  <Application>Microsoft Macintosh PowerPoint</Application>
  <PresentationFormat>On-screen Show (16:9)</PresentationFormat>
  <Paragraphs>217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Calibri</vt:lpstr>
      <vt:lpstr>Gotham Bold</vt:lpstr>
      <vt:lpstr>Gotham Light</vt:lpstr>
      <vt:lpstr>Arial</vt:lpstr>
      <vt:lpstr>blank</vt:lpstr>
      <vt:lpstr>Responsible disclosure</vt:lpstr>
      <vt:lpstr>whoami</vt:lpstr>
      <vt:lpstr>Is dit u ooit overkomen?</vt:lpstr>
      <vt:lpstr>Computervredebreuk</vt:lpstr>
      <vt:lpstr>Optie D</vt:lpstr>
      <vt:lpstr>Leidraad ResponsIble Disclosure</vt:lpstr>
      <vt:lpstr>Verantwoord melden</vt:lpstr>
      <vt:lpstr>Verantwoorde melding</vt:lpstr>
      <vt:lpstr>Voorbeeld: https://ncsc.nl/security</vt:lpstr>
      <vt:lpstr>Meldingen zorgvuldig afhandelen</vt:lpstr>
      <vt:lpstr>Meldingen zorgvuldig afhandelen</vt:lpstr>
      <vt:lpstr>Voorbeeld: https://ncsc.nl/security</vt:lpstr>
      <vt:lpstr>Voorkom/beperk schade Voldoende tijd</vt:lpstr>
      <vt:lpstr>DE Meldplicht en responsible disclosure</vt:lpstr>
      <vt:lpstr>DE Meldplicht en responsible disclosure</vt:lpstr>
      <vt:lpstr>Wel of geen beloning</vt:lpstr>
      <vt:lpstr>Ook een kleine beloning werkt</vt:lpstr>
      <vt:lpstr>Beperkingen</vt:lpstr>
      <vt:lpstr>Crowd-sourced Bug Hunting</vt:lpstr>
      <vt:lpstr>Bug bounty programs</vt:lpstr>
      <vt:lpstr>In de praktijk</vt:lpstr>
      <vt:lpstr>In de praktijk</vt:lpstr>
      <vt:lpstr>Praktijklessen</vt:lpstr>
      <vt:lpstr>Praktijklessen</vt:lpstr>
      <vt:lpstr>Praktijklessen</vt:lpstr>
      <vt:lpstr>Drank versturen is niet altijd een goed idee</vt:lpstr>
      <vt:lpstr>Zo moet het dus niet…</vt:lpstr>
      <vt:lpstr>Zo moet het dus niet</vt:lpstr>
      <vt:lpstr>Zo moet het dus niet</vt:lpstr>
      <vt:lpstr>Zo moet het dus niet</vt:lpstr>
      <vt:lpstr>Zo moet het dus niet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2013-12-17T16:19:01Z</dcterms:created>
  <dcterms:modified xsi:type="dcterms:W3CDTF">2016-02-02T14:44:11Z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BPpresentation">
    <vt:bool>true</vt:bool>
  </property>
</Properties>
</file>